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140753876" r:id="rId2"/>
    <p:sldId id="2140753877" r:id="rId3"/>
    <p:sldId id="2140753872" r:id="rId4"/>
    <p:sldId id="2140753873" r:id="rId5"/>
    <p:sldId id="2140753858" r:id="rId6"/>
    <p:sldId id="1795" r:id="rId7"/>
    <p:sldId id="2140753878" r:id="rId8"/>
    <p:sldId id="2140753819" r:id="rId9"/>
    <p:sldId id="1833" r:id="rId10"/>
    <p:sldId id="2140753814" r:id="rId11"/>
    <p:sldId id="2140753815" r:id="rId12"/>
    <p:sldId id="2140753895" r:id="rId13"/>
    <p:sldId id="2140753880" r:id="rId14"/>
    <p:sldId id="2140753816" r:id="rId15"/>
    <p:sldId id="2140753861" r:id="rId16"/>
    <p:sldId id="2140753817" r:id="rId17"/>
    <p:sldId id="2140753896" r:id="rId18"/>
    <p:sldId id="2140753881" r:id="rId19"/>
    <p:sldId id="2140753897" r:id="rId20"/>
    <p:sldId id="2140753882" r:id="rId21"/>
    <p:sldId id="2140753898" r:id="rId22"/>
    <p:sldId id="2140753883" r:id="rId23"/>
    <p:sldId id="2140753884" r:id="rId24"/>
    <p:sldId id="2140753899" r:id="rId25"/>
    <p:sldId id="2140753886" r:id="rId26"/>
    <p:sldId id="2140753885" r:id="rId27"/>
    <p:sldId id="2140753900" r:id="rId28"/>
    <p:sldId id="2140753887" r:id="rId29"/>
    <p:sldId id="2140753901" r:id="rId30"/>
    <p:sldId id="2140753889" r:id="rId31"/>
    <p:sldId id="2140753888" r:id="rId32"/>
    <p:sldId id="2140753902" r:id="rId33"/>
    <p:sldId id="2140753890" r:id="rId34"/>
    <p:sldId id="2140753903" r:id="rId35"/>
    <p:sldId id="2140753891" r:id="rId36"/>
    <p:sldId id="2140753892" r:id="rId37"/>
    <p:sldId id="2140753904" r:id="rId38"/>
    <p:sldId id="2140753893" r:id="rId39"/>
    <p:sldId id="2140753879" r:id="rId40"/>
    <p:sldId id="2140753894" r:id="rId41"/>
    <p:sldId id="262" r:id="rId42"/>
    <p:sldId id="263" r:id="rId43"/>
    <p:sldId id="26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140753876"/>
            <p14:sldId id="2140753877"/>
            <p14:sldId id="2140753872"/>
            <p14:sldId id="2140753873"/>
            <p14:sldId id="2140753858"/>
            <p14:sldId id="1795"/>
            <p14:sldId id="2140753878"/>
            <p14:sldId id="2140753819"/>
            <p14:sldId id="1833"/>
            <p14:sldId id="2140753814"/>
            <p14:sldId id="2140753815"/>
            <p14:sldId id="2140753895"/>
            <p14:sldId id="2140753880"/>
            <p14:sldId id="2140753816"/>
            <p14:sldId id="2140753861"/>
            <p14:sldId id="2140753817"/>
            <p14:sldId id="2140753896"/>
            <p14:sldId id="2140753881"/>
            <p14:sldId id="2140753897"/>
            <p14:sldId id="2140753882"/>
            <p14:sldId id="2140753898"/>
            <p14:sldId id="2140753883"/>
            <p14:sldId id="2140753884"/>
            <p14:sldId id="2140753899"/>
            <p14:sldId id="2140753886"/>
            <p14:sldId id="2140753885"/>
            <p14:sldId id="2140753900"/>
            <p14:sldId id="2140753887"/>
            <p14:sldId id="2140753901"/>
            <p14:sldId id="2140753889"/>
            <p14:sldId id="2140753888"/>
            <p14:sldId id="2140753902"/>
            <p14:sldId id="2140753890"/>
            <p14:sldId id="2140753903"/>
            <p14:sldId id="2140753891"/>
            <p14:sldId id="2140753892"/>
            <p14:sldId id="2140753904"/>
            <p14:sldId id="2140753893"/>
            <p14:sldId id="2140753879"/>
            <p14:sldId id="2140753894"/>
          </p14:sldIdLst>
        </p14:section>
        <p14:section name="GUIDELINE &amp; SAMPLE" id="{0AC042C7-4D81-1B44-AE40-3EF052FEE315}">
          <p14:sldIdLst>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5"/>
    <a:srgbClr val="F37121"/>
    <a:srgbClr val="33B2C1"/>
    <a:srgbClr val="19226D"/>
    <a:srgbClr val="50B848"/>
    <a:srgbClr val="034EA2"/>
    <a:srgbClr val="F2F2F2"/>
    <a:srgbClr val="3EA9C1"/>
    <a:srgbClr val="33B2C0"/>
    <a:srgbClr val="E4E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94831"/>
  </p:normalViewPr>
  <p:slideViewPr>
    <p:cSldViewPr snapToGrid="0">
      <p:cViewPr varScale="1">
        <p:scale>
          <a:sx n="101" d="100"/>
          <a:sy n="101" d="100"/>
        </p:scale>
        <p:origin x="4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11/30/2023</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71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75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95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96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690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a:t>
            </a:r>
            <a:endParaRPr lang="x-none" sz="1050" dirty="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7ECB9F1-CFF5-A241-AC1C-5C4200298BC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9F2C8F6-B7F9-F34A-AF6E-973B9F2A851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0E267B3-702D-B14A-82AD-66880A08BF8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3B0BC5-F6BD-C645-8BDE-08895CCFC01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86AA5E4-43D3-624E-80F6-7E9EB1AD5CE0}"/>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5D06D23-DF1C-9948-9658-9CB4EF4C3E6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DCA057B7-D044-0740-9790-21D4081202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42AE5FF3-7C0F-8F40-B0FE-ED9E7534F0D9}"/>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999FE9DA-091F-3241-B6E6-BE6DEADC2879}"/>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1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45E88F5-461C-B444-86BF-26069931B55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54E54C84-7BCC-9741-8DEC-BF7B7D29764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9B40B56-9A03-4D45-9001-AFB82023A3B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069D655-0034-6644-9435-7F83B0B6AEA7}"/>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8396F7F-2635-6645-B394-58DA9CE6185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6944299-6FF0-2E42-A449-6A285F570920}"/>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2ADDA13-8E46-F242-A0E4-BBE0AC6C680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AB069E2-65C5-1D4B-8E7D-B3CFB6E6D71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38ED8F-6749-B84A-8C9C-C40A84717E5E}"/>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60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dirty="0"/>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2" r:id="rId4"/>
    <p:sldLayoutId id="2147483667" r:id="rId5"/>
    <p:sldLayoutId id="2147483659" r:id="rId6"/>
    <p:sldLayoutId id="2147483660" r:id="rId7"/>
    <p:sldLayoutId id="2147483652" r:id="rId8"/>
    <p:sldLayoutId id="2147483665" r:id="rId9"/>
    <p:sldLayoutId id="2147483658" r:id="rId10"/>
    <p:sldLayoutId id="2147483657" r:id="rId11"/>
    <p:sldLayoutId id="2147483664" r:id="rId12"/>
    <p:sldLayoutId id="2147483666" r:id="rId13"/>
    <p:sldLayoutId id="2147483661" r:id="rId14"/>
    <p:sldLayoutId id="2147483656" r:id="rId15"/>
    <p:sldLayoutId id="2147483651" r:id="rId16"/>
    <p:sldLayoutId id="2147483655" r:id="rId17"/>
    <p:sldLayoutId id="2147483649" r:id="rId18"/>
    <p:sldLayoutId id="2147483668" r:id="rId19"/>
    <p:sldLayoutId id="2147483670" r:id="rId20"/>
    <p:sldLayoutId id="2147483671" r:id="rId21"/>
    <p:sldLayoutId id="2147483672" r:id="rId22"/>
    <p:sldLayoutId id="2147483688" r:id="rId23"/>
    <p:sldLayoutId id="2147483687" r:id="rId24"/>
    <p:sldLayoutId id="2147483689" r:id="rId25"/>
    <p:sldLayoutId id="2147483690" r:id="rId26"/>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hyperlink" Target="https://dataedo.com/samples/html/Data_warehouse/doc/AdventureWorksDW_4/modules/Surveys_103/module.html" TargetMode="External"/><Relationship Id="rId3" Type="http://schemas.openxmlformats.org/officeDocument/2006/relationships/hyperlink" Target="https://dataedo.com/samples/html/Data_warehouse/doc/AdventureWorksDW_4/modules/Finance_98/module.html" TargetMode="External"/><Relationship Id="rId7" Type="http://schemas.openxmlformats.org/officeDocument/2006/relationships/hyperlink" Target="https://dataedo.com/samples/html/Data_warehouse/doc/AdventureWorksDW_4/modules/Sales_Quotas_102/module.html" TargetMode="External"/><Relationship Id="rId2" Type="http://schemas.openxmlformats.org/officeDocument/2006/relationships/hyperlink" Target="https://dataedo.com/samples/html/Data_warehouse/doc/AdventureWorksDW_4/modules/Dimensions_97/module.html" TargetMode="External"/><Relationship Id="rId1" Type="http://schemas.openxmlformats.org/officeDocument/2006/relationships/slideLayout" Target="../slideLayouts/slideLayout2.xml"/><Relationship Id="rId6" Type="http://schemas.openxmlformats.org/officeDocument/2006/relationships/hyperlink" Target="https://dataedo.com/samples/html/Data_warehouse/doc/AdventureWorksDW_4/modules/Internet_Sales_101/module.html" TargetMode="External"/><Relationship Id="rId11" Type="http://schemas.openxmlformats.org/officeDocument/2006/relationships/hyperlink" Target="https://dataedo.com/samples/html/Data_warehouse/doc/AdventureWorksDW_4/modules/Product_Descriptions_106/module.html" TargetMode="External"/><Relationship Id="rId5" Type="http://schemas.openxmlformats.org/officeDocument/2006/relationships/hyperlink" Target="https://dataedo.com/samples/html/Data_warehouse/doc/AdventureWorksDW_4/modules/Inventory_100/module.html" TargetMode="External"/><Relationship Id="rId10" Type="http://schemas.openxmlformats.org/officeDocument/2006/relationships/hyperlink" Target="https://dataedo.com/samples/html/Data_warehouse/doc/AdventureWorksDW_4/modules/Reseller_Sales_105/module.html" TargetMode="External"/><Relationship Id="rId4" Type="http://schemas.openxmlformats.org/officeDocument/2006/relationships/hyperlink" Target="https://dataedo.com/samples/html/Data_warehouse/doc/AdventureWorksDW_4/modules/Call_Center_99/module.html" TargetMode="External"/><Relationship Id="rId9" Type="http://schemas.openxmlformats.org/officeDocument/2006/relationships/hyperlink" Target="https://dataedo.com/samples/html/Data_warehouse/doc/AdventureWorksDW_4/modules/Currency_Rates_104/modul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edo.com/samples/html/Data_warehouse/doc/AdventureWorksDW_4/modules/Dimensions_97/module.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image" Target="../media/image67.png"/><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8.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qltutorial.org/sql-having/" TargetMode="External"/><Relationship Id="rId2" Type="http://schemas.openxmlformats.org/officeDocument/2006/relationships/hyperlink" Target="https://www.sqltutorial.org/sql-select/" TargetMode="External"/><Relationship Id="rId1" Type="http://schemas.openxmlformats.org/officeDocument/2006/relationships/slideLayout" Target="../slideLayouts/slideLayout2.xml"/><Relationship Id="rId4" Type="http://schemas.openxmlformats.org/officeDocument/2006/relationships/hyperlink" Target="https://www.sqltutorial.org/sql-whe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38624995"/>
              </p:ext>
            </p:extLst>
          </p:nvPr>
        </p:nvGraphicFramePr>
        <p:xfrm>
          <a:off x="353966" y="88944"/>
          <a:ext cx="11245641" cy="6586391"/>
        </p:xfrm>
        <a:graphic>
          <a:graphicData uri="http://schemas.openxmlformats.org/drawingml/2006/table">
            <a:tbl>
              <a:tblPr>
                <a:tableStyleId>{5C22544A-7EE6-4342-B048-85BDC9FD1C3A}</a:tableStyleId>
              </a:tblPr>
              <a:tblGrid>
                <a:gridCol w="179172">
                  <a:extLst>
                    <a:ext uri="{9D8B030D-6E8A-4147-A177-3AD203B41FA5}">
                      <a16:colId xmlns:a16="http://schemas.microsoft.com/office/drawing/2014/main" val="2236858565"/>
                    </a:ext>
                  </a:extLst>
                </a:gridCol>
                <a:gridCol w="776415">
                  <a:extLst>
                    <a:ext uri="{9D8B030D-6E8A-4147-A177-3AD203B41FA5}">
                      <a16:colId xmlns:a16="http://schemas.microsoft.com/office/drawing/2014/main" val="898197656"/>
                    </a:ext>
                  </a:extLst>
                </a:gridCol>
                <a:gridCol w="776415">
                  <a:extLst>
                    <a:ext uri="{9D8B030D-6E8A-4147-A177-3AD203B41FA5}">
                      <a16:colId xmlns:a16="http://schemas.microsoft.com/office/drawing/2014/main" val="1894559395"/>
                    </a:ext>
                  </a:extLst>
                </a:gridCol>
                <a:gridCol w="776415">
                  <a:extLst>
                    <a:ext uri="{9D8B030D-6E8A-4147-A177-3AD203B41FA5}">
                      <a16:colId xmlns:a16="http://schemas.microsoft.com/office/drawing/2014/main" val="2026346761"/>
                    </a:ext>
                  </a:extLst>
                </a:gridCol>
                <a:gridCol w="776415">
                  <a:extLst>
                    <a:ext uri="{9D8B030D-6E8A-4147-A177-3AD203B41FA5}">
                      <a16:colId xmlns:a16="http://schemas.microsoft.com/office/drawing/2014/main" val="3160701833"/>
                    </a:ext>
                  </a:extLst>
                </a:gridCol>
                <a:gridCol w="776415">
                  <a:extLst>
                    <a:ext uri="{9D8B030D-6E8A-4147-A177-3AD203B41FA5}">
                      <a16:colId xmlns:a16="http://schemas.microsoft.com/office/drawing/2014/main" val="3249905941"/>
                    </a:ext>
                  </a:extLst>
                </a:gridCol>
                <a:gridCol w="25400">
                  <a:extLst>
                    <a:ext uri="{9D8B030D-6E8A-4147-A177-3AD203B41FA5}">
                      <a16:colId xmlns:a16="http://schemas.microsoft.com/office/drawing/2014/main" val="1319160394"/>
                    </a:ext>
                  </a:extLst>
                </a:gridCol>
                <a:gridCol w="25400">
                  <a:extLst>
                    <a:ext uri="{9D8B030D-6E8A-4147-A177-3AD203B41FA5}">
                      <a16:colId xmlns:a16="http://schemas.microsoft.com/office/drawing/2014/main" val="1926408139"/>
                    </a:ext>
                  </a:extLst>
                </a:gridCol>
                <a:gridCol w="726893">
                  <a:extLst>
                    <a:ext uri="{9D8B030D-6E8A-4147-A177-3AD203B41FA5}">
                      <a16:colId xmlns:a16="http://schemas.microsoft.com/office/drawing/2014/main" val="319335546"/>
                    </a:ext>
                  </a:extLst>
                </a:gridCol>
                <a:gridCol w="776415">
                  <a:extLst>
                    <a:ext uri="{9D8B030D-6E8A-4147-A177-3AD203B41FA5}">
                      <a16:colId xmlns:a16="http://schemas.microsoft.com/office/drawing/2014/main" val="54403237"/>
                    </a:ext>
                  </a:extLst>
                </a:gridCol>
                <a:gridCol w="776415">
                  <a:extLst>
                    <a:ext uri="{9D8B030D-6E8A-4147-A177-3AD203B41FA5}">
                      <a16:colId xmlns:a16="http://schemas.microsoft.com/office/drawing/2014/main" val="2369332732"/>
                    </a:ext>
                  </a:extLst>
                </a:gridCol>
                <a:gridCol w="776415">
                  <a:extLst>
                    <a:ext uri="{9D8B030D-6E8A-4147-A177-3AD203B41FA5}">
                      <a16:colId xmlns:a16="http://schemas.microsoft.com/office/drawing/2014/main" val="2078853654"/>
                    </a:ext>
                  </a:extLst>
                </a:gridCol>
                <a:gridCol w="726893">
                  <a:extLst>
                    <a:ext uri="{9D8B030D-6E8A-4147-A177-3AD203B41FA5}">
                      <a16:colId xmlns:a16="http://schemas.microsoft.com/office/drawing/2014/main" val="1758476837"/>
                    </a:ext>
                  </a:extLst>
                </a:gridCol>
                <a:gridCol w="25400">
                  <a:extLst>
                    <a:ext uri="{9D8B030D-6E8A-4147-A177-3AD203B41FA5}">
                      <a16:colId xmlns:a16="http://schemas.microsoft.com/office/drawing/2014/main" val="2992837600"/>
                    </a:ext>
                  </a:extLst>
                </a:gridCol>
                <a:gridCol w="25400">
                  <a:extLst>
                    <a:ext uri="{9D8B030D-6E8A-4147-A177-3AD203B41FA5}">
                      <a16:colId xmlns:a16="http://schemas.microsoft.com/office/drawing/2014/main" val="1721889804"/>
                    </a:ext>
                  </a:extLst>
                </a:gridCol>
                <a:gridCol w="776415">
                  <a:extLst>
                    <a:ext uri="{9D8B030D-6E8A-4147-A177-3AD203B41FA5}">
                      <a16:colId xmlns:a16="http://schemas.microsoft.com/office/drawing/2014/main" val="1010971157"/>
                    </a:ext>
                  </a:extLst>
                </a:gridCol>
                <a:gridCol w="776415">
                  <a:extLst>
                    <a:ext uri="{9D8B030D-6E8A-4147-A177-3AD203B41FA5}">
                      <a16:colId xmlns:a16="http://schemas.microsoft.com/office/drawing/2014/main" val="3586593168"/>
                    </a:ext>
                  </a:extLst>
                </a:gridCol>
                <a:gridCol w="821208">
                  <a:extLst>
                    <a:ext uri="{9D8B030D-6E8A-4147-A177-3AD203B41FA5}">
                      <a16:colId xmlns:a16="http://schemas.microsoft.com/office/drawing/2014/main" val="1269948348"/>
                    </a:ext>
                  </a:extLst>
                </a:gridCol>
                <a:gridCol w="686829">
                  <a:extLst>
                    <a:ext uri="{9D8B030D-6E8A-4147-A177-3AD203B41FA5}">
                      <a16:colId xmlns:a16="http://schemas.microsoft.com/office/drawing/2014/main" val="449444299"/>
                    </a:ext>
                  </a:extLst>
                </a:gridCol>
                <a:gridCol w="238896">
                  <a:extLst>
                    <a:ext uri="{9D8B030D-6E8A-4147-A177-3AD203B41FA5}">
                      <a16:colId xmlns:a16="http://schemas.microsoft.com/office/drawing/2014/main" val="2171026233"/>
                    </a:ext>
                  </a:extLst>
                </a:gridCol>
              </a:tblGrid>
              <a:tr h="103434">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822501500"/>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1907596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2630637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dirty="0">
                          <a:effectLst/>
                        </a:rPr>
                        <a:t> </a:t>
                      </a:r>
                      <a:endParaRPr lang="en-US" sz="900" b="0" i="1" u="none" strike="noStrike" dirty="0">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370219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44796913"/>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93361467"/>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5" gridSpan="7">
                  <a:txBody>
                    <a:bodyPr/>
                    <a:lstStyle/>
                    <a:p>
                      <a:endParaRPr lang="en-US"/>
                    </a:p>
                  </a:txBody>
                  <a:tcPr marL="0" marR="0" marT="0" marB="0" anchor="ctr">
                    <a:solidFill>
                      <a:schemeClr val="bg1"/>
                    </a:solidFill>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82684601"/>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931053799"/>
                  </a:ext>
                </a:extLst>
              </a:tr>
              <a:tr h="0">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8877219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78873409"/>
                  </a:ext>
                </a:extLst>
              </a:tr>
              <a:tr h="2068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200" u="none" strike="noStrike">
                          <a:effectLst/>
                        </a:rPr>
                        <a:t> </a:t>
                      </a:r>
                      <a:endParaRPr lang="en-US" sz="12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802121866"/>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r" fontAlgn="b"/>
                      <a:r>
                        <a:rPr lang="en-US" sz="600" u="none" strike="noStrike">
                          <a:effectLst/>
                        </a:rPr>
                        <a:t> </a:t>
                      </a:r>
                      <a:endParaRPr lang="en-US" sz="600" b="0" i="0" u="none" strike="noStrike">
                        <a:effectLst/>
                        <a:latin typeface="Tahoma" panose="020B0604030504040204" pitchFamily="34" charset="0"/>
                      </a:endParaRPr>
                    </a:p>
                  </a:txBody>
                  <a:tcPr marL="0" marR="209872"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82258095"/>
                  </a:ext>
                </a:extLst>
              </a:tr>
              <a:tr h="1861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100" u="none" strike="noStrike">
                          <a:effectLst/>
                        </a:rPr>
                        <a:t> </a:t>
                      </a:r>
                      <a:endParaRPr lang="en-US" sz="11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29337559"/>
                  </a:ext>
                </a:extLst>
              </a:tr>
              <a:tr h="117916">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39764669"/>
                  </a:ext>
                </a:extLst>
              </a:tr>
              <a:tr h="759189">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effectLst/>
                          <a:latin typeface="Arial" panose="020B0604020202020204" pitchFamily="34" charset="0"/>
                          <a:cs typeface="Arial" panose="020B0604020202020204" pitchFamily="34" charset="0"/>
                        </a:rPr>
                        <a:t> </a:t>
                      </a:r>
                      <a:endParaRPr lang="en-US" sz="1400" b="1"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dirty="0">
                          <a:effectLst/>
                          <a:latin typeface="Arial" panose="020B0604020202020204" pitchFamily="34" charset="0"/>
                          <a:cs typeface="Arial" panose="020B0604020202020204" pitchFamily="34" charset="0"/>
                        </a:rPr>
                        <a:t> </a:t>
                      </a:r>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gridSpan="5">
                  <a:txBody>
                    <a:bodyPr/>
                    <a:lstStyle/>
                    <a:p>
                      <a:pPr algn="ctr" fontAlgn="b"/>
                      <a:r>
                        <a:rPr lang="en-US" sz="2800" b="1" i="0" u="none" strike="noStrike" dirty="0">
                          <a:solidFill>
                            <a:srgbClr val="C00000"/>
                          </a:solidFill>
                          <a:effectLst/>
                          <a:latin typeface="Arial" panose="020B0604020202020204" pitchFamily="34" charset="0"/>
                          <a:cs typeface="Arial" panose="020B0604020202020204" pitchFamily="34" charset="0"/>
                        </a:rPr>
                        <a:t>EC Training</a:t>
                      </a:r>
                    </a:p>
                  </a:txBody>
                  <a:tcPr marL="0" marR="0" marT="0" marB="0" anchor="ctr">
                    <a:solidFill>
                      <a:schemeClr val="bg1"/>
                    </a:solidFill>
                  </a:tcPr>
                </a:tc>
                <a:tc hMerge="1">
                  <a:txBody>
                    <a:bodyPr/>
                    <a:lstStyle/>
                    <a:p>
                      <a:pPr algn="ctr" fontAlgn="b"/>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2400" b="0"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1200" b="0"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ctr" fontAlgn="b"/>
                      <a:endParaRPr lang="en-US" sz="1400" b="1"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solidFill>
                            <a:srgbClr val="C00000"/>
                          </a:solidFill>
                          <a:effectLst/>
                          <a:latin typeface="Arial" panose="020B0604020202020204" pitchFamily="34" charset="0"/>
                          <a:cs typeface="Arial" panose="020B0604020202020204" pitchFamily="34" charset="0"/>
                        </a:rPr>
                        <a:t> </a:t>
                      </a:r>
                      <a:endParaRPr lang="en-US" sz="1400" b="1"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endParaRPr lang="en-US"/>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500" u="none" strike="noStrike">
                          <a:effectLst/>
                        </a:rPr>
                        <a:t> </a:t>
                      </a:r>
                      <a:endParaRPr lang="en-US" sz="15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94692249"/>
                  </a:ext>
                </a:extLst>
              </a:tr>
              <a:tr h="48805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gridSpan="18">
                  <a:txBody>
                    <a:bodyPr/>
                    <a:lstStyle/>
                    <a:p>
                      <a:pPr algn="ctr" fontAlgn="b"/>
                      <a:r>
                        <a:rPr lang="en-US" sz="3600" b="1" i="1" u="none" strike="noStrike" dirty="0">
                          <a:solidFill>
                            <a:srgbClr val="C00000"/>
                          </a:solidFill>
                          <a:effectLst/>
                          <a:latin typeface="Arial" panose="020B0604020202020204" pitchFamily="34" charset="0"/>
                          <a:cs typeface="Arial" panose="020B0604020202020204" pitchFamily="34" charset="0"/>
                        </a:rPr>
                        <a:t>   </a:t>
                      </a: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1756545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64744616"/>
                  </a:ext>
                </a:extLst>
              </a:tr>
              <a:tr h="3909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endParaRPr lang="en-US" dirty="0"/>
                    </a:p>
                  </a:txBody>
                  <a:tcPr marL="0" marR="0" marT="0" marB="0" anchor="ctr">
                    <a:solidFill>
                      <a:schemeClr val="bg1"/>
                    </a:solidFill>
                  </a:tcPr>
                </a:tc>
                <a:tc gridSpan="16">
                  <a:txBody>
                    <a:bodyPr/>
                    <a:lstStyle/>
                    <a:p>
                      <a:endParaRPr lang="en-US" dirty="0"/>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5875775"/>
                  </a:ext>
                </a:extLst>
              </a:tr>
              <a:tr h="341698">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Document</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effectLst/>
                          <a:latin typeface="Arial" panose="020B0604020202020204" pitchFamily="34" charset="0"/>
                          <a:cs typeface="Arial" panose="020B0604020202020204" pitchFamily="34" charset="0"/>
                        </a:rPr>
                        <a:t>SQL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68999009"/>
                  </a:ext>
                </a:extLst>
              </a:tr>
              <a:tr h="30773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Version</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39686132"/>
                  </a:ext>
                </a:extLst>
              </a:tr>
              <a:tr h="360485">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Created Date</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15-02-2023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92726268"/>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60092852"/>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4671742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1501699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66550554"/>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921043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832339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668765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22758379"/>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021178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4951060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0716346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08316722"/>
                  </a:ext>
                </a:extLst>
              </a:tr>
              <a:tr h="1075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ctr" fontAlgn="b"/>
                      <a:r>
                        <a:rPr lang="en-US" sz="600" u="none" strike="noStrike">
                          <a:effectLst/>
                        </a:rPr>
                        <a:t> </a:t>
                      </a:r>
                      <a:endParaRPr lang="en-US" sz="600" b="1"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87622882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448934"/>
                  </a:ext>
                </a:extLst>
              </a:tr>
            </a:tbl>
          </a:graphicData>
        </a:graphic>
      </p:graphicFrame>
      <p:pic>
        <p:nvPicPr>
          <p:cNvPr id="8" name="Picture 7" descr="C:\Users\trangptt11.FSOFT.FPT.VN\Downloads\Fsoftlogo-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466" y="159283"/>
            <a:ext cx="2291655" cy="121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16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AC1AC158-45C1-0040-9131-23075FBE6A92}"/>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DFBB27F-FA30-F846-94D9-F8AD8F8A5AD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3EA2F05-BF17-684F-AC5F-5889BD80AA83}"/>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803DBEA-DD6E-EA4D-B036-AC15753987C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B8F17C5-7DE7-134E-9E49-7FD4FD54D623}"/>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9AA1325-CB52-A346-B376-300719B9A9D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BD7DA4-E5A7-7B48-AF58-4AD57647C10E}"/>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A56689B-9669-ED46-A1A3-89C4AFEA9CB1}"/>
              </a:ext>
            </a:extLst>
          </p:cNvPr>
          <p:cNvSpPr>
            <a:spLocks noGrp="1"/>
          </p:cNvSpPr>
          <p:nvPr>
            <p:ph type="sldNum" sz="quarter" idx="12"/>
          </p:nvPr>
        </p:nvSpPr>
        <p:spPr/>
        <p:txBody>
          <a:bodyPr/>
          <a:lstStyle/>
          <a:p>
            <a:fld id="{E012F146-47F9-A646-B182-8CC39B8AD32B}" type="slidenum">
              <a:rPr lang="x-none" smtClean="0"/>
              <a:pPr/>
              <a:t>10</a:t>
            </a:fld>
            <a:endParaRPr lang="x-none"/>
          </a:p>
        </p:txBody>
      </p:sp>
      <p:pic>
        <p:nvPicPr>
          <p:cNvPr id="12" name="Picture 4" descr="Noname.gif">
            <a:extLst>
              <a:ext uri="{FF2B5EF4-FFF2-40B4-BE49-F238E27FC236}">
                <a16:creationId xmlns:a16="http://schemas.microsoft.com/office/drawing/2014/main" id="{6AD04E96-F48C-C64E-BBA8-53C8C64BC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715" y="2141150"/>
            <a:ext cx="5360477" cy="292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Noname.jpg">
            <a:extLst>
              <a:ext uri="{FF2B5EF4-FFF2-40B4-BE49-F238E27FC236}">
                <a16:creationId xmlns:a16="http://schemas.microsoft.com/office/drawing/2014/main" id="{84016964-CF47-BF47-9FA3-7ED6AFC3C4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04244"/>
            <a:ext cx="5941470" cy="36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8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VN" dirty="0"/>
              <a:t>Multi table using subquery</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11</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0515599" cy="1754326"/>
          </a:xfrm>
          <a:prstGeom prst="rect">
            <a:avLst/>
          </a:prstGeom>
          <a:noFill/>
        </p:spPr>
        <p:txBody>
          <a:bodyPr wrap="square">
            <a:spAutoFit/>
          </a:bodyPr>
          <a:lstStyle/>
          <a:p>
            <a:pPr marL="342900" indent="-342900" algn="l" fontAlgn="base">
              <a:buFont typeface="+mj-lt"/>
              <a:buAutoNum type="arabicPeriod"/>
            </a:pPr>
            <a:r>
              <a:rPr lang="en-US" b="0" i="0" dirty="0">
                <a:solidFill>
                  <a:schemeClr val="accent5"/>
                </a:solidFill>
                <a:effectLst/>
                <a:latin typeface="urw-din"/>
              </a:rPr>
              <a:t>A subquery is a query within another query. The outer query is called as </a:t>
            </a:r>
            <a:r>
              <a:rPr lang="en-US" b="1" i="0" dirty="0">
                <a:solidFill>
                  <a:schemeClr val="accent5"/>
                </a:solidFill>
                <a:effectLst/>
                <a:latin typeface="urw-din"/>
              </a:rPr>
              <a:t>main query</a:t>
            </a:r>
            <a:r>
              <a:rPr lang="en-US" b="0" i="0" dirty="0">
                <a:solidFill>
                  <a:schemeClr val="accent5"/>
                </a:solidFill>
                <a:effectLst/>
                <a:latin typeface="urw-din"/>
              </a:rPr>
              <a:t> and inner query is called as</a:t>
            </a:r>
            <a:r>
              <a:rPr lang="en-US" b="1" i="0" dirty="0">
                <a:solidFill>
                  <a:schemeClr val="accent5"/>
                </a:solidFill>
                <a:effectLst/>
                <a:latin typeface="urw-din"/>
              </a:rPr>
              <a:t> subquery</a:t>
            </a:r>
            <a:r>
              <a:rPr lang="en-US" b="0" i="0" dirty="0">
                <a:solidFill>
                  <a:schemeClr val="accent5"/>
                </a:solidFill>
                <a:effectLst/>
                <a:latin typeface="urw-din"/>
              </a:rPr>
              <a:t>.</a:t>
            </a:r>
          </a:p>
          <a:p>
            <a:pPr marL="342900" indent="-342900" algn="l" fontAlgn="base">
              <a:buFont typeface="+mj-lt"/>
              <a:buAutoNum type="arabicPeriod"/>
            </a:pPr>
            <a:endParaRPr lang="en-US" b="0" i="0" dirty="0">
              <a:solidFill>
                <a:schemeClr val="accent5"/>
              </a:solidFill>
              <a:effectLst/>
              <a:latin typeface="urw-din"/>
            </a:endParaRPr>
          </a:p>
          <a:p>
            <a:pPr marL="342900" indent="-342900" algn="l" fontAlgn="base">
              <a:buFont typeface="+mj-lt"/>
              <a:buAutoNum type="arabicPeriod"/>
            </a:pPr>
            <a:r>
              <a:rPr lang="en-US" b="0" i="0" dirty="0">
                <a:solidFill>
                  <a:schemeClr val="accent5"/>
                </a:solidFill>
                <a:effectLst/>
                <a:latin typeface="urw-din"/>
              </a:rPr>
              <a:t>The subquery generally executes first when the subquery doesn’t have any</a:t>
            </a:r>
            <a:r>
              <a:rPr lang="en-US" b="1" i="0" dirty="0">
                <a:solidFill>
                  <a:schemeClr val="accent5"/>
                </a:solidFill>
                <a:effectLst/>
                <a:latin typeface="urw-din"/>
              </a:rPr>
              <a:t> co-relation</a:t>
            </a:r>
            <a:r>
              <a:rPr lang="en-US" b="0" i="0" dirty="0">
                <a:solidFill>
                  <a:schemeClr val="accent5"/>
                </a:solidFill>
                <a:effectLst/>
                <a:latin typeface="urw-din"/>
              </a:rPr>
              <a:t> with the </a:t>
            </a:r>
            <a:r>
              <a:rPr lang="en-US" b="1" i="0" dirty="0">
                <a:solidFill>
                  <a:schemeClr val="accent5"/>
                </a:solidFill>
                <a:effectLst/>
                <a:latin typeface="urw-din"/>
              </a:rPr>
              <a:t>main query</a:t>
            </a:r>
            <a:r>
              <a:rPr lang="en-US" b="0" i="0" dirty="0">
                <a:solidFill>
                  <a:schemeClr val="accent5"/>
                </a:solidFill>
                <a:effectLst/>
                <a:latin typeface="urw-din"/>
              </a:rPr>
              <a:t>, when there is a co-relation the parser takes the decision </a:t>
            </a:r>
            <a:r>
              <a:rPr lang="en-US" b="1" i="0" dirty="0">
                <a:solidFill>
                  <a:schemeClr val="accent5"/>
                </a:solidFill>
                <a:effectLst/>
                <a:latin typeface="urw-din"/>
              </a:rPr>
              <a:t>on the fly </a:t>
            </a:r>
            <a:r>
              <a:rPr lang="en-US" b="0" i="0" dirty="0">
                <a:solidFill>
                  <a:schemeClr val="accent5"/>
                </a:solidFill>
                <a:effectLst/>
                <a:latin typeface="urw-din"/>
              </a:rPr>
              <a:t>on which query to execute on </a:t>
            </a:r>
            <a:r>
              <a:rPr lang="en-US" b="1" i="0" dirty="0">
                <a:solidFill>
                  <a:schemeClr val="accent5"/>
                </a:solidFill>
                <a:effectLst/>
                <a:latin typeface="urw-din"/>
              </a:rPr>
              <a:t>precedence</a:t>
            </a:r>
            <a:r>
              <a:rPr lang="en-US" b="0" i="0" dirty="0">
                <a:solidFill>
                  <a:schemeClr val="accent5"/>
                </a:solidFill>
                <a:effectLst/>
                <a:latin typeface="urw-din"/>
              </a:rPr>
              <a:t> and uses the output of the subquery accordingly.</a:t>
            </a:r>
          </a:p>
        </p:txBody>
      </p:sp>
      <p:sp>
        <p:nvSpPr>
          <p:cNvPr id="17" name="TextBox 16">
            <a:extLst>
              <a:ext uri="{FF2B5EF4-FFF2-40B4-BE49-F238E27FC236}">
                <a16:creationId xmlns:a16="http://schemas.microsoft.com/office/drawing/2014/main" id="{03917CFF-0AC1-FF46-864A-7EE98AEA5763}"/>
              </a:ext>
            </a:extLst>
          </p:cNvPr>
          <p:cNvSpPr txBox="1"/>
          <p:nvPr/>
        </p:nvSpPr>
        <p:spPr>
          <a:xfrm>
            <a:off x="1677837" y="3180432"/>
            <a:ext cx="8622101" cy="1200329"/>
          </a:xfrm>
          <a:prstGeom prst="rect">
            <a:avLst/>
          </a:prstGeom>
          <a:solidFill>
            <a:schemeClr val="bg1">
              <a:lumMod val="85000"/>
            </a:schemeClr>
          </a:solidFill>
        </p:spPr>
        <p:txBody>
          <a:bodyPr wrap="square">
            <a:spAutoFit/>
          </a:bodyPr>
          <a:lstStyle/>
          <a:p>
            <a:r>
              <a:rPr lang="en-US" dirty="0">
                <a:solidFill>
                  <a:schemeClr val="bg2"/>
                </a:solidFill>
              </a:rPr>
              <a:t>SELECT</a:t>
            </a:r>
            <a:r>
              <a:rPr lang="en-US" dirty="0">
                <a:solidFill>
                  <a:schemeClr val="accent5"/>
                </a:solidFill>
              </a:rPr>
              <a:t> </a:t>
            </a:r>
            <a:r>
              <a:rPr lang="en-US" dirty="0" err="1">
                <a:solidFill>
                  <a:schemeClr val="accent5"/>
                </a:solidFill>
              </a:rPr>
              <a:t>column_name</a:t>
            </a:r>
            <a:r>
              <a:rPr lang="en-US" dirty="0">
                <a:solidFill>
                  <a:schemeClr val="accent5"/>
                </a:solidFill>
              </a:rPr>
              <a:t> </a:t>
            </a:r>
          </a:p>
          <a:p>
            <a:r>
              <a:rPr lang="en-US" dirty="0">
                <a:solidFill>
                  <a:schemeClr val="bg2"/>
                </a:solidFill>
              </a:rPr>
              <a:t>FROM</a:t>
            </a:r>
            <a:r>
              <a:rPr lang="en-US" dirty="0">
                <a:solidFill>
                  <a:schemeClr val="accent5"/>
                </a:solidFill>
              </a:rPr>
              <a:t> </a:t>
            </a:r>
            <a:r>
              <a:rPr lang="en-US" dirty="0" err="1">
                <a:solidFill>
                  <a:schemeClr val="accent5"/>
                </a:solidFill>
              </a:rPr>
              <a:t>table_name</a:t>
            </a:r>
            <a:r>
              <a:rPr lang="en-US" dirty="0">
                <a:solidFill>
                  <a:schemeClr val="accent5"/>
                </a:solidFill>
              </a:rPr>
              <a:t> </a:t>
            </a:r>
          </a:p>
          <a:p>
            <a:r>
              <a:rPr lang="en-US" dirty="0">
                <a:solidFill>
                  <a:schemeClr val="bg2"/>
                </a:solidFill>
              </a:rPr>
              <a:t>WHERE</a:t>
            </a:r>
            <a:r>
              <a:rPr lang="en-US" dirty="0">
                <a:solidFill>
                  <a:schemeClr val="accent5"/>
                </a:solidFill>
              </a:rPr>
              <a:t> </a:t>
            </a:r>
            <a:r>
              <a:rPr lang="en-US" dirty="0" err="1">
                <a:solidFill>
                  <a:schemeClr val="accent5"/>
                </a:solidFill>
              </a:rPr>
              <a:t>column_name</a:t>
            </a:r>
            <a:r>
              <a:rPr lang="en-US" dirty="0">
                <a:solidFill>
                  <a:schemeClr val="accent5"/>
                </a:solidFill>
              </a:rPr>
              <a:t> </a:t>
            </a:r>
            <a:r>
              <a:rPr lang="en-US" i="1" dirty="0">
                <a:solidFill>
                  <a:schemeClr val="accent5"/>
                </a:solidFill>
                <a:effectLst/>
              </a:rPr>
              <a:t>expression operator</a:t>
            </a:r>
            <a:r>
              <a:rPr lang="en-US" dirty="0">
                <a:solidFill>
                  <a:schemeClr val="accent5"/>
                </a:solidFill>
              </a:rPr>
              <a:t> ( SELECT COLUMN_NAME from TABLE_NAME </a:t>
            </a:r>
            <a:r>
              <a:rPr lang="en-US" dirty="0">
                <a:solidFill>
                  <a:schemeClr val="bg2"/>
                </a:solidFill>
              </a:rPr>
              <a:t>WHERE</a:t>
            </a:r>
            <a:r>
              <a:rPr lang="en-US" dirty="0">
                <a:solidFill>
                  <a:schemeClr val="accent5"/>
                </a:solidFill>
              </a:rPr>
              <a:t> ... );</a:t>
            </a:r>
            <a:endParaRPr lang="en-VN" dirty="0">
              <a:solidFill>
                <a:schemeClr val="accent5"/>
              </a:solidFill>
            </a:endParaRPr>
          </a:p>
        </p:txBody>
      </p:sp>
    </p:spTree>
    <p:extLst>
      <p:ext uri="{BB962C8B-B14F-4D97-AF65-F5344CB8AC3E}">
        <p14:creationId xmlns:p14="http://schemas.microsoft.com/office/powerpoint/2010/main" val="261152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PIVOT</a:t>
            </a:r>
            <a:endParaRPr lang="en-VN" dirty="0"/>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12</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1299911" cy="923330"/>
          </a:xfrm>
          <a:prstGeom prst="rect">
            <a:avLst/>
          </a:prstGeom>
          <a:noFill/>
        </p:spPr>
        <p:txBody>
          <a:bodyPr wrap="square">
            <a:spAutoFit/>
          </a:bodyPr>
          <a:lstStyle/>
          <a:p>
            <a:pPr marL="342900" indent="-342900" algn="just" fontAlgn="base">
              <a:buFont typeface="+mj-lt"/>
              <a:buAutoNum type="arabicPeriod"/>
            </a:pPr>
            <a:r>
              <a:rPr lang="en-US" dirty="0">
                <a:solidFill>
                  <a:schemeClr val="accent5"/>
                </a:solidFill>
                <a:latin typeface="Times New Roman" panose="02020603050405020304" pitchFamily="18" charset="0"/>
                <a:cs typeface="Times New Roman" panose="02020603050405020304" pitchFamily="18" charset="0"/>
              </a:rPr>
              <a:t>U</a:t>
            </a:r>
            <a:r>
              <a:rPr lang="en-US" b="0" i="0" dirty="0">
                <a:solidFill>
                  <a:schemeClr val="accent5"/>
                </a:solidFill>
                <a:effectLst/>
                <a:latin typeface="Times New Roman" panose="02020603050405020304" pitchFamily="18" charset="0"/>
                <a:cs typeface="Times New Roman" panose="02020603050405020304" pitchFamily="18" charset="0"/>
              </a:rPr>
              <a:t>se the PIVOT and UNPIVOT relational operators to change a table-valued expression into another table. </a:t>
            </a:r>
          </a:p>
          <a:p>
            <a:pPr marL="342900" indent="-342900" algn="just" fontAlgn="base">
              <a:buFont typeface="+mj-lt"/>
              <a:buAutoNum type="arabicPeriod"/>
            </a:pPr>
            <a:r>
              <a:rPr lang="en-US" b="0" i="0" dirty="0">
                <a:solidFill>
                  <a:schemeClr val="accent5"/>
                </a:solidFill>
                <a:effectLst/>
                <a:latin typeface="Times New Roman" panose="02020603050405020304" pitchFamily="18" charset="0"/>
                <a:cs typeface="Times New Roman" panose="02020603050405020304" pitchFamily="18" charset="0"/>
              </a:rPr>
              <a:t>PIVOT rotates a table-valued expression by turning the unique values from one column in the expression into multiple columns in the output.</a:t>
            </a:r>
          </a:p>
        </p:txBody>
      </p:sp>
      <p:sp>
        <p:nvSpPr>
          <p:cNvPr id="6" name="TextBox 5">
            <a:extLst>
              <a:ext uri="{FF2B5EF4-FFF2-40B4-BE49-F238E27FC236}">
                <a16:creationId xmlns:a16="http://schemas.microsoft.com/office/drawing/2014/main" id="{DAEBB3E2-C992-70F5-C8D3-87C7847E609E}"/>
              </a:ext>
            </a:extLst>
          </p:cNvPr>
          <p:cNvSpPr txBox="1"/>
          <p:nvPr/>
        </p:nvSpPr>
        <p:spPr>
          <a:xfrm>
            <a:off x="4235987" y="2198057"/>
            <a:ext cx="6312664" cy="4278094"/>
          </a:xfrm>
          <a:prstGeom prst="rect">
            <a:avLst/>
          </a:prstGeom>
          <a:solidFill>
            <a:schemeClr val="accent5">
              <a:lumMod val="90000"/>
              <a:lumOff val="10000"/>
            </a:schemeClr>
          </a:solidFill>
          <a:ln>
            <a:solidFill>
              <a:schemeClr val="accent5"/>
            </a:solidFill>
          </a:ln>
        </p:spPr>
        <p:txBody>
          <a:bodyPr wrap="square">
            <a:spAutoFit/>
          </a:bodyPr>
          <a:lstStyle/>
          <a:p>
            <a:r>
              <a:rPr lang="en-US" sz="1600" b="0" i="0" dirty="0">
                <a:solidFill>
                  <a:schemeClr val="bg2">
                    <a:lumMod val="60000"/>
                    <a:lumOff val="40000"/>
                  </a:schemeClr>
                </a:solidFill>
                <a:effectLst/>
                <a:latin typeface="SFMono-Regular"/>
              </a:rPr>
              <a:t>SELECT</a:t>
            </a:r>
            <a:r>
              <a:rPr lang="en-US" sz="1600" b="0" i="0" dirty="0">
                <a:solidFill>
                  <a:srgbClr val="569CD6"/>
                </a:solidFill>
                <a:effectLst/>
                <a:latin typeface="SFMono-Regular"/>
              </a:rPr>
              <a:t> &lt;non-pivoted column&gt;,  </a:t>
            </a:r>
          </a:p>
          <a:p>
            <a:r>
              <a:rPr lang="en-US" sz="1600" b="0" i="0" dirty="0">
                <a:solidFill>
                  <a:srgbClr val="569CD6"/>
                </a:solidFill>
                <a:effectLst/>
                <a:latin typeface="SFMono-Regular"/>
              </a:rPr>
              <a:t>    </a:t>
            </a:r>
            <a:r>
              <a:rPr lang="en-US" sz="1600" b="0" i="0" dirty="0">
                <a:solidFill>
                  <a:schemeClr val="bg1"/>
                </a:solidFill>
                <a:effectLst/>
                <a:latin typeface="SFMono-Regular"/>
              </a:rPr>
              <a:t>[first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rgbClr val="569CD6"/>
                </a:solidFill>
                <a:effectLst/>
                <a:latin typeface="SFMono-Regular"/>
              </a:rPr>
              <a:t>    </a:t>
            </a:r>
            <a:r>
              <a:rPr lang="en-US" sz="1600" b="0" i="0" dirty="0">
                <a:solidFill>
                  <a:schemeClr val="bg1"/>
                </a:solidFill>
                <a:effectLst/>
                <a:latin typeface="SFMono-Regular"/>
              </a:rPr>
              <a:t>[second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1"/>
                </a:solidFill>
                <a:effectLst/>
                <a:latin typeface="SFMono-Regular"/>
              </a:rPr>
              <a:t>    ...  </a:t>
            </a:r>
          </a:p>
          <a:p>
            <a:r>
              <a:rPr lang="en-US" sz="1600" b="0" i="0" dirty="0">
                <a:solidFill>
                  <a:schemeClr val="bg1"/>
                </a:solidFill>
                <a:effectLst/>
                <a:latin typeface="SFMono-Regular"/>
              </a:rPr>
              <a:t>    [last pivoted column]</a:t>
            </a:r>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2">
                    <a:lumMod val="60000"/>
                    <a:lumOff val="40000"/>
                  </a:schemeClr>
                </a:solidFill>
                <a:effectLst/>
                <a:latin typeface="SFMono-Regular"/>
              </a:rPr>
              <a:t>FROM</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1"/>
                </a:solidFill>
                <a:effectLst/>
                <a:latin typeface="SFMono-Regular"/>
              </a:rPr>
              <a:t>(</a:t>
            </a:r>
            <a:r>
              <a:rPr lang="en-US" sz="1600" b="0" i="0" dirty="0">
                <a:solidFill>
                  <a:srgbClr val="569CD6"/>
                </a:solidFill>
                <a:effectLst/>
                <a:latin typeface="SFMono-Regular"/>
              </a:rPr>
              <a:t>&lt;SELECT query that produces the data&gt;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source query&gt;  </a:t>
            </a:r>
          </a:p>
          <a:p>
            <a:r>
              <a:rPr lang="en-US" sz="1600" b="0" i="0" dirty="0">
                <a:solidFill>
                  <a:schemeClr val="bg2">
                    <a:lumMod val="60000"/>
                    <a:lumOff val="40000"/>
                  </a:schemeClr>
                </a:solidFill>
                <a:effectLst/>
                <a:latin typeface="SFMono-Regular"/>
              </a:rPr>
              <a:t>PIVOT</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&lt;aggregation function&gt;</a:t>
            </a:r>
            <a:r>
              <a:rPr lang="en-US" sz="1600" b="0" i="0" dirty="0">
                <a:solidFill>
                  <a:schemeClr val="bg1"/>
                </a:solidFill>
                <a:effectLst/>
                <a:latin typeface="SFMono-Regular"/>
              </a:rPr>
              <a:t>(</a:t>
            </a:r>
            <a:r>
              <a:rPr lang="en-US" sz="1600" b="0" i="0" dirty="0">
                <a:solidFill>
                  <a:srgbClr val="569CD6"/>
                </a:solidFill>
                <a:effectLst/>
                <a:latin typeface="SFMono-Regular"/>
              </a:rPr>
              <a:t>&lt;column being aggregated&gt;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chemeClr val="bg2">
                    <a:lumMod val="60000"/>
                    <a:lumOff val="40000"/>
                  </a:schemeClr>
                </a:solidFill>
                <a:effectLst/>
                <a:latin typeface="SFMono-Regular"/>
              </a:rPr>
              <a:t>FOR</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&lt;column that contains the values that will become column headers&gt;</a:t>
            </a:r>
            <a:r>
              <a:rPr lang="en-US" sz="1600" b="0" i="0" dirty="0">
                <a:solidFill>
                  <a:schemeClr val="bg1"/>
                </a:solidFill>
                <a:effectLst/>
                <a:latin typeface="SFMono-Regular"/>
              </a:rPr>
              <a:t>] </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IN</a:t>
            </a:r>
            <a:r>
              <a:rPr lang="en-US" sz="1600" b="0" i="0" dirty="0">
                <a:solidFill>
                  <a:srgbClr val="569CD6"/>
                </a:solidFill>
                <a:effectLst/>
                <a:latin typeface="SFMono-Regular"/>
              </a:rPr>
              <a:t> </a:t>
            </a:r>
            <a:r>
              <a:rPr lang="en-US" sz="1600" b="0" i="0" dirty="0">
                <a:solidFill>
                  <a:schemeClr val="bg1"/>
                </a:solidFill>
                <a:effectLst/>
                <a:latin typeface="SFMono-Regular"/>
              </a:rPr>
              <a:t>( [first pivoted column], [second pivoted column],  </a:t>
            </a:r>
          </a:p>
          <a:p>
            <a:r>
              <a:rPr lang="en-US" sz="1600" b="0" i="0" dirty="0">
                <a:solidFill>
                  <a:schemeClr val="bg1"/>
                </a:solidFill>
                <a:effectLst/>
                <a:latin typeface="SFMono-Regular"/>
              </a:rPr>
              <a:t>    ... [last pivoted column])  </a:t>
            </a:r>
          </a:p>
          <a:p>
            <a:r>
              <a:rPr lang="en-US" sz="1600" b="0" i="0" dirty="0">
                <a:solidFill>
                  <a:schemeClr val="bg1"/>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pivot table&gt;  </a:t>
            </a:r>
          </a:p>
          <a:p>
            <a:r>
              <a:rPr lang="en-US" sz="1600" b="0" i="0" dirty="0">
                <a:solidFill>
                  <a:srgbClr val="569CD6"/>
                </a:solidFill>
                <a:effectLst/>
                <a:latin typeface="SFMono-Regular"/>
              </a:rPr>
              <a:t>&lt;optional ORDER BY clause&gt;</a:t>
            </a:r>
            <a:r>
              <a:rPr lang="en-US" sz="1600" b="0" i="0" dirty="0">
                <a:solidFill>
                  <a:schemeClr val="bg1"/>
                </a:solidFill>
                <a:effectLst/>
                <a:latin typeface="SFMono-Regular"/>
              </a:rPr>
              <a:t>;</a:t>
            </a:r>
            <a:endParaRPr lang="en-US" sz="1600" dirty="0">
              <a:solidFill>
                <a:schemeClr val="bg1"/>
              </a:solidFill>
            </a:endParaRPr>
          </a:p>
        </p:txBody>
      </p:sp>
    </p:spTree>
    <p:extLst>
      <p:ext uri="{BB962C8B-B14F-4D97-AF65-F5344CB8AC3E}">
        <p14:creationId xmlns:p14="http://schemas.microsoft.com/office/powerpoint/2010/main" val="372619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02. </a:t>
            </a:r>
            <a:r>
              <a:rPr lang="en-US" sz="4800" b="1" spc="-100" dirty="0">
                <a:solidFill>
                  <a:srgbClr val="172054"/>
                </a:solidFill>
                <a:latin typeface="BR Omega" pitchFamily="2" charset="77"/>
                <a:cs typeface="Arial" panose="020B0604020202020204" pitchFamily="34" charset="0"/>
              </a:rPr>
              <a:t>Exam</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Tree>
    <p:extLst>
      <p:ext uri="{BB962C8B-B14F-4D97-AF65-F5344CB8AC3E}">
        <p14:creationId xmlns:p14="http://schemas.microsoft.com/office/powerpoint/2010/main" val="2949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FA69060-E337-754E-AA67-327947F5C2EE}"/>
              </a:ext>
            </a:extLst>
          </p:cNvPr>
          <p:cNvSpPr>
            <a:spLocks noGrp="1"/>
          </p:cNvSpPr>
          <p:nvPr>
            <p:ph type="title"/>
          </p:nvPr>
        </p:nvSpPr>
        <p:spPr/>
        <p:txBody>
          <a:bodyPr/>
          <a:lstStyle/>
          <a:p>
            <a:r>
              <a:rPr lang="en-US" dirty="0"/>
              <a:t>DB Module</a:t>
            </a:r>
            <a:endParaRPr lang="en-VN" dirty="0"/>
          </a:p>
        </p:txBody>
      </p:sp>
      <p:sp>
        <p:nvSpPr>
          <p:cNvPr id="2" name="Slide Number Placeholder 1">
            <a:extLst>
              <a:ext uri="{FF2B5EF4-FFF2-40B4-BE49-F238E27FC236}">
                <a16:creationId xmlns:a16="http://schemas.microsoft.com/office/drawing/2014/main" id="{9F76C681-8234-D34B-9B26-C1525C12CC35}"/>
              </a:ext>
            </a:extLst>
          </p:cNvPr>
          <p:cNvSpPr>
            <a:spLocks noGrp="1"/>
          </p:cNvSpPr>
          <p:nvPr>
            <p:ph type="sldNum" sz="quarter" idx="12"/>
          </p:nvPr>
        </p:nvSpPr>
        <p:spPr/>
        <p:txBody>
          <a:bodyPr/>
          <a:lstStyle/>
          <a:p>
            <a:fld id="{E012F146-47F9-A646-B182-8CC39B8AD32B}" type="slidenum">
              <a:rPr lang="x-none" smtClean="0"/>
              <a:pPr/>
              <a:t>14</a:t>
            </a:fld>
            <a:endParaRPr lang="x-none"/>
          </a:p>
        </p:txBody>
      </p:sp>
      <p:sp>
        <p:nvSpPr>
          <p:cNvPr id="6" name="TextBox 5">
            <a:extLst>
              <a:ext uri="{FF2B5EF4-FFF2-40B4-BE49-F238E27FC236}">
                <a16:creationId xmlns:a16="http://schemas.microsoft.com/office/drawing/2014/main" id="{160D8022-BDAD-2705-D101-7D9CD34B9AA6}"/>
              </a:ext>
            </a:extLst>
          </p:cNvPr>
          <p:cNvSpPr txBox="1"/>
          <p:nvPr/>
        </p:nvSpPr>
        <p:spPr>
          <a:xfrm>
            <a:off x="723900" y="1804244"/>
            <a:ext cx="6309360" cy="42030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2">
                  <a:extLst>
                    <a:ext uri="{A12FA001-AC4F-418D-AE19-62706E023703}">
                      <ahyp:hlinkClr xmlns:ahyp="http://schemas.microsoft.com/office/drawing/2018/hyperlinkcolor" val="tx"/>
                    </a:ext>
                  </a:extLst>
                </a:hlinkClick>
              </a:rPr>
              <a:t>Dimensions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Finance</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Call Center</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Inventory</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Internet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Sales Quotas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8">
                  <a:extLst>
                    <a:ext uri="{A12FA001-AC4F-418D-AE19-62706E023703}">
                      <ahyp:hlinkClr xmlns:ahyp="http://schemas.microsoft.com/office/drawing/2018/hyperlinkcolor" val="tx"/>
                    </a:ext>
                  </a:extLst>
                </a:hlinkClick>
              </a:rPr>
              <a:t>Surveys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9">
                  <a:extLst>
                    <a:ext uri="{A12FA001-AC4F-418D-AE19-62706E023703}">
                      <ahyp:hlinkClr xmlns:ahyp="http://schemas.microsoft.com/office/drawing/2018/hyperlinkcolor" val="tx"/>
                    </a:ext>
                  </a:extLst>
                </a:hlinkClick>
              </a:rPr>
              <a:t>Currency Rates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0">
                  <a:extLst>
                    <a:ext uri="{A12FA001-AC4F-418D-AE19-62706E023703}">
                      <ahyp:hlinkClr xmlns:ahyp="http://schemas.microsoft.com/office/drawing/2018/hyperlinkcolor" val="tx"/>
                    </a:ext>
                  </a:extLst>
                </a:hlinkClick>
              </a:rPr>
              <a:t>Reseller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1">
                  <a:extLst>
                    <a:ext uri="{A12FA001-AC4F-418D-AE19-62706E023703}">
                      <ahyp:hlinkClr xmlns:ahyp="http://schemas.microsoft.com/office/drawing/2018/hyperlinkcolor" val="tx"/>
                    </a:ext>
                  </a:extLst>
                </a:hlinkClick>
              </a:rPr>
              <a:t>Product Descriptions</a:t>
            </a:r>
            <a:endParaRPr lang="en-US" b="0" i="0" dirty="0">
              <a:solidFill>
                <a:schemeClr val="accent5"/>
              </a:solidFill>
              <a:effectLst/>
              <a:latin typeface="Open Sans" panose="020B0606030504020204" pitchFamily="34" charset="0"/>
            </a:endParaRPr>
          </a:p>
        </p:txBody>
      </p:sp>
      <p:sp>
        <p:nvSpPr>
          <p:cNvPr id="8" name="TextBox 7">
            <a:extLst>
              <a:ext uri="{FF2B5EF4-FFF2-40B4-BE49-F238E27FC236}">
                <a16:creationId xmlns:a16="http://schemas.microsoft.com/office/drawing/2014/main" id="{802B4171-47AF-F0E8-1AB5-5AFE4354AE86}"/>
              </a:ext>
            </a:extLst>
          </p:cNvPr>
          <p:cNvSpPr txBox="1"/>
          <p:nvPr/>
        </p:nvSpPr>
        <p:spPr>
          <a:xfrm>
            <a:off x="525780" y="1276670"/>
            <a:ext cx="11496593" cy="369332"/>
          </a:xfrm>
          <a:prstGeom prst="rect">
            <a:avLst/>
          </a:prstGeom>
          <a:noFill/>
        </p:spPr>
        <p:txBody>
          <a:bodyPr wrap="square">
            <a:spAutoFit/>
          </a:bodyPr>
          <a:lstStyle/>
          <a:p>
            <a:r>
              <a:rPr lang="en-US" dirty="0"/>
              <a:t>https://dataedo.com/samples/html/Data_warehouse/doc/AdventureWorksDW_4/home.html</a:t>
            </a:r>
          </a:p>
        </p:txBody>
      </p:sp>
    </p:spTree>
    <p:extLst>
      <p:ext uri="{BB962C8B-B14F-4D97-AF65-F5344CB8AC3E}">
        <p14:creationId xmlns:p14="http://schemas.microsoft.com/office/powerpoint/2010/main" val="406724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Dimensions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15</a:t>
            </a:fld>
            <a:endParaRPr lang="x-none"/>
          </a:p>
        </p:txBody>
      </p:sp>
      <p:pic>
        <p:nvPicPr>
          <p:cNvPr id="6" name="Picture 5">
            <a:extLst>
              <a:ext uri="{FF2B5EF4-FFF2-40B4-BE49-F238E27FC236}">
                <a16:creationId xmlns:a16="http://schemas.microsoft.com/office/drawing/2014/main" id="{8BE40449-2EBD-0C70-4C88-ACD77C99BA9D}"/>
              </a:ext>
            </a:extLst>
          </p:cNvPr>
          <p:cNvPicPr>
            <a:picLocks noChangeAspect="1"/>
          </p:cNvPicPr>
          <p:nvPr/>
        </p:nvPicPr>
        <p:blipFill>
          <a:blip r:embed="rId2"/>
          <a:stretch>
            <a:fillRect/>
          </a:stretch>
        </p:blipFill>
        <p:spPr>
          <a:xfrm>
            <a:off x="3891783" y="1118429"/>
            <a:ext cx="8119985" cy="5564896"/>
          </a:xfrm>
          <a:prstGeom prst="rect">
            <a:avLst/>
          </a:prstGeom>
        </p:spPr>
      </p:pic>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Dimensions</a:t>
            </a:r>
            <a:endParaRPr lang="en-US" b="1" i="0" dirty="0">
              <a:solidFill>
                <a:schemeClr val="accent5"/>
              </a:solidFill>
              <a:effectLst/>
              <a:latin typeface="Open Sans" panose="020B0606030504020204" pitchFamily="34" charset="0"/>
            </a:endParaRPr>
          </a:p>
        </p:txBody>
      </p:sp>
    </p:spTree>
    <p:extLst>
      <p:ext uri="{BB962C8B-B14F-4D97-AF65-F5344CB8AC3E}">
        <p14:creationId xmlns:p14="http://schemas.microsoft.com/office/powerpoint/2010/main" val="292580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118429"/>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1. Get information about United Kingdom customers with Country Region Code of GB including </a:t>
            </a:r>
            <a:r>
              <a:rPr lang="en-US" altLang="en-US" sz="2000" b="1" dirty="0">
                <a:solidFill>
                  <a:schemeClr val="accent5"/>
                </a:solidFill>
                <a:latin typeface="Times New Roman" panose="02020603050405020304" pitchFamily="18" charset="0"/>
                <a:cs typeface="Times New Roman" panose="02020603050405020304" pitchFamily="18" charset="0"/>
              </a:rPr>
              <a:t>columns: </a:t>
            </a:r>
            <a:r>
              <a:rPr lang="en-US" altLang="en-US" sz="2000" b="1" i="1" dirty="0" err="1">
                <a:solidFill>
                  <a:schemeClr val="accent5"/>
                </a:solidFill>
                <a:latin typeface="Times New Roman" panose="02020603050405020304" pitchFamily="18" charset="0"/>
                <a:cs typeface="Times New Roman" panose="02020603050405020304" pitchFamily="18" charset="0"/>
              </a:rPr>
              <a:t>FullName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BirthDate</a:t>
            </a:r>
            <a:r>
              <a:rPr lang="en-US" altLang="en-US" sz="2000" b="1" i="1" dirty="0">
                <a:solidFill>
                  <a:schemeClr val="accent5"/>
                </a:solidFill>
                <a:latin typeface="Times New Roman" panose="02020603050405020304" pitchFamily="18" charset="0"/>
                <a:cs typeface="Times New Roman" panose="02020603050405020304" pitchFamily="18" charset="0"/>
              </a:rPr>
              <a:t>, Gender, </a:t>
            </a:r>
            <a:r>
              <a:rPr lang="en-US" altLang="en-US" sz="2000" b="1" i="1" dirty="0" err="1">
                <a:solidFill>
                  <a:schemeClr val="accent5"/>
                </a:solidFill>
                <a:latin typeface="Times New Roman" panose="02020603050405020304" pitchFamily="18" charset="0"/>
                <a:cs typeface="Times New Roman" panose="02020603050405020304" pitchFamily="18" charset="0"/>
              </a:rPr>
              <a:t>EmailAddress</a:t>
            </a:r>
            <a:r>
              <a:rPr lang="en-US" altLang="en-US" sz="2000" b="1" i="1" dirty="0">
                <a:solidFill>
                  <a:schemeClr val="accent5"/>
                </a:solidFill>
                <a:latin typeface="Times New Roman" panose="02020603050405020304" pitchFamily="18" charset="0"/>
                <a:cs typeface="Times New Roman" panose="02020603050405020304" pitchFamily="18" charset="0"/>
              </a:rPr>
              <a:t>, Education (English), Phone, AddressLine1, AddressLine2</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992F07D-6589-715D-79A6-4112A57A3D97}"/>
              </a:ext>
            </a:extLst>
          </p:cNvPr>
          <p:cNvSpPr txBox="1"/>
          <p:nvPr/>
        </p:nvSpPr>
        <p:spPr>
          <a:xfrm>
            <a:off x="824156" y="1858470"/>
            <a:ext cx="10857080" cy="646331"/>
          </a:xfrm>
          <a:prstGeom prst="rect">
            <a:avLst/>
          </a:prstGeom>
          <a:noFill/>
        </p:spPr>
        <p:txBody>
          <a:bodyPr wrap="square">
            <a:spAutoFit/>
          </a:bodyPr>
          <a:lstStyle/>
          <a:p>
            <a:r>
              <a:rPr lang="en-US" i="1" dirty="0">
                <a:solidFill>
                  <a:schemeClr val="accent5"/>
                </a:solidFill>
              </a:rPr>
              <a:t>Note: </a:t>
            </a:r>
            <a:r>
              <a:rPr lang="en-US" i="1" dirty="0" err="1">
                <a:solidFill>
                  <a:schemeClr val="accent5"/>
                </a:solidFill>
              </a:rPr>
              <a:t>FullName</a:t>
            </a:r>
            <a:r>
              <a:rPr lang="en-US" i="1" dirty="0">
                <a:solidFill>
                  <a:schemeClr val="accent5"/>
                </a:solidFill>
              </a:rPr>
              <a:t> combines from FirstName, </a:t>
            </a:r>
            <a:r>
              <a:rPr lang="en-US" i="1" dirty="0" err="1">
                <a:solidFill>
                  <a:schemeClr val="accent5"/>
                </a:solidFill>
              </a:rPr>
              <a:t>MiddleName</a:t>
            </a:r>
            <a:r>
              <a:rPr lang="en-US" i="1" dirty="0">
                <a:solidFill>
                  <a:schemeClr val="accent5"/>
                </a:solidFill>
              </a:rPr>
              <a:t>, </a:t>
            </a:r>
            <a:r>
              <a:rPr lang="en-US" i="1" dirty="0" err="1">
                <a:solidFill>
                  <a:schemeClr val="accent5"/>
                </a:solidFill>
              </a:rPr>
              <a:t>LastName</a:t>
            </a:r>
            <a:r>
              <a:rPr lang="en-US" i="1" dirty="0">
                <a:solidFill>
                  <a:schemeClr val="accent5"/>
                </a:solidFill>
              </a:rPr>
              <a:t> Gender includes F and M, if F shows as Female, M shows as Male</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59426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CONCAT(), ALIAS, Trinitarian operator, Join, </a:t>
            </a:r>
            <a:r>
              <a:rPr lang="en-US" dirty="0">
                <a:solidFill>
                  <a:schemeClr val="accent5"/>
                </a:solidFill>
                <a:latin typeface="arial" panose="020B0604020202020204" pitchFamily="34" charset="0"/>
              </a:rPr>
              <a:t>Where</a:t>
            </a:r>
            <a:endParaRPr lang="en-US" b="0" i="0" dirty="0">
              <a:solidFill>
                <a:schemeClr val="accent5"/>
              </a:solidFill>
              <a:effectLst/>
              <a:latin typeface="arial" panose="020B0604020202020204" pitchFamily="34" charset="0"/>
            </a:endParaRPr>
          </a:p>
        </p:txBody>
      </p:sp>
      <p:pic>
        <p:nvPicPr>
          <p:cNvPr id="4" name="Picture 3" descr="A picture containing calendar&#10;&#10;Description automatically generated">
            <a:extLst>
              <a:ext uri="{FF2B5EF4-FFF2-40B4-BE49-F238E27FC236}">
                <a16:creationId xmlns:a16="http://schemas.microsoft.com/office/drawing/2014/main" id="{645F2DDC-9B95-6C09-C2DC-85A79449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18" y="3451781"/>
            <a:ext cx="10687163" cy="1700231"/>
          </a:xfrm>
          <a:prstGeom prst="rect">
            <a:avLst/>
          </a:prstGeom>
        </p:spPr>
      </p:pic>
    </p:spTree>
    <p:extLst>
      <p:ext uri="{BB962C8B-B14F-4D97-AF65-F5344CB8AC3E}">
        <p14:creationId xmlns:p14="http://schemas.microsoft.com/office/powerpoint/2010/main" val="148553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7453-5164-13EF-5077-9B8B216C42E4}"/>
              </a:ext>
            </a:extLst>
          </p:cNvPr>
          <p:cNvSpPr>
            <a:spLocks noGrp="1"/>
          </p:cNvSpPr>
          <p:nvPr>
            <p:ph type="title"/>
          </p:nvPr>
        </p:nvSpPr>
        <p:spPr/>
        <p:txBody>
          <a:bodyPr/>
          <a:lstStyle/>
          <a:p>
            <a:r>
              <a:rPr lang="en-US" dirty="0"/>
              <a:t>1. ANSWER</a:t>
            </a:r>
          </a:p>
        </p:txBody>
      </p:sp>
      <p:sp>
        <p:nvSpPr>
          <p:cNvPr id="3" name="Slide Number Placeholder 2">
            <a:extLst>
              <a:ext uri="{FF2B5EF4-FFF2-40B4-BE49-F238E27FC236}">
                <a16:creationId xmlns:a16="http://schemas.microsoft.com/office/drawing/2014/main" id="{FF1E55BB-286F-0BBF-F456-70A8D413E6C0}"/>
              </a:ext>
            </a:extLst>
          </p:cNvPr>
          <p:cNvSpPr>
            <a:spLocks noGrp="1"/>
          </p:cNvSpPr>
          <p:nvPr>
            <p:ph type="sldNum" sz="quarter" idx="12"/>
          </p:nvPr>
        </p:nvSpPr>
        <p:spPr/>
        <p:txBody>
          <a:bodyPr/>
          <a:lstStyle/>
          <a:p>
            <a:fld id="{E012F146-47F9-A646-B182-8CC39B8AD32B}" type="slidenum">
              <a:rPr lang="x-none" smtClean="0"/>
              <a:pPr/>
              <a:t>17</a:t>
            </a:fld>
            <a:endParaRPr lang="x-none"/>
          </a:p>
        </p:txBody>
      </p:sp>
      <p:sp>
        <p:nvSpPr>
          <p:cNvPr id="5" name="TextBox 4">
            <a:extLst>
              <a:ext uri="{FF2B5EF4-FFF2-40B4-BE49-F238E27FC236}">
                <a16:creationId xmlns:a16="http://schemas.microsoft.com/office/drawing/2014/main" id="{432697C4-FAB0-B046-8787-6C1D3255A693}"/>
              </a:ext>
            </a:extLst>
          </p:cNvPr>
          <p:cNvSpPr txBox="1"/>
          <p:nvPr/>
        </p:nvSpPr>
        <p:spPr>
          <a:xfrm>
            <a:off x="525780" y="1260039"/>
            <a:ext cx="5141596" cy="2585323"/>
          </a:xfrm>
          <a:prstGeom prst="rect">
            <a:avLst/>
          </a:prstGeom>
          <a:noFill/>
        </p:spPr>
        <p:txBody>
          <a:bodyPr wrap="square">
            <a:spAutoFit/>
          </a:bodyPr>
          <a:lstStyle/>
          <a:p>
            <a:r>
              <a:rPr lang="en-US" sz="900" dirty="0">
                <a:solidFill>
                  <a:srgbClr val="0000FF"/>
                </a:solidFill>
                <a:latin typeface="Consolas" panose="020B0609020204030204" pitchFamily="49" charset="0"/>
              </a:rPr>
              <a:t>select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FullName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DimCustomer</a:t>
            </a:r>
            <a:r>
              <a:rPr lang="en-US" sz="900" dirty="0">
                <a:solidFill>
                  <a:srgbClr val="000000"/>
                </a:solidFill>
                <a:latin typeface="Consolas" panose="020B0609020204030204" pitchFamily="49" charset="0"/>
              </a:rPr>
              <a:t>]</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FirstName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DimCustomer</a:t>
            </a:r>
            <a:r>
              <a:rPr lang="en-US" sz="900" dirty="0">
                <a:solidFill>
                  <a:srgbClr val="000000"/>
                </a:solidFill>
                <a:latin typeface="Consolas" panose="020B0609020204030204" pitchFamily="49" charset="0"/>
              </a:rPr>
              <a:t>]</a:t>
            </a:r>
            <a:r>
              <a:rPr lang="en-US" sz="900" dirty="0">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LastName</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BirthDate</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case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DimCustomer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gender</a:t>
            </a:r>
            <a:r>
              <a:rPr lang="en-US" sz="900" dirty="0">
                <a:solidFill>
                  <a:srgbClr val="808080"/>
                </a:solidFill>
                <a:latin typeface="Consolas" panose="020B0609020204030204" pitchFamily="49" charset="0"/>
              </a:rPr>
              <a:t>=</a:t>
            </a:r>
            <a:r>
              <a:rPr lang="en-US" sz="900" dirty="0">
                <a:solidFill>
                  <a:srgbClr val="FF0000"/>
                </a:solidFill>
                <a:latin typeface="Consolas" panose="020B0609020204030204" pitchFamily="49" charset="0"/>
              </a:rPr>
              <a:t>'F'</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then</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'Female'</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DimCustomer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gender</a:t>
            </a:r>
            <a:r>
              <a:rPr lang="en-US" sz="900" dirty="0">
                <a:solidFill>
                  <a:srgbClr val="808080"/>
                </a:solidFill>
                <a:latin typeface="Consolas" panose="020B0609020204030204" pitchFamily="49" charset="0"/>
              </a:rPr>
              <a:t>=</a:t>
            </a:r>
            <a:r>
              <a:rPr lang="en-US" sz="900" dirty="0">
                <a:solidFill>
                  <a:srgbClr val="FF0000"/>
                </a:solidFill>
                <a:latin typeface="Consolas" panose="020B0609020204030204" pitchFamily="49" charset="0"/>
              </a:rPr>
              <a:t>'M'</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then</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'Male'</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end</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'gender'</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err="1">
                <a:solidFill>
                  <a:srgbClr val="000000"/>
                </a:solidFill>
                <a:latin typeface="Consolas" panose="020B0609020204030204" pitchFamily="49" charset="0"/>
              </a:rPr>
              <a:t>EmailAddress</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err="1">
                <a:solidFill>
                  <a:srgbClr val="000000"/>
                </a:solidFill>
                <a:latin typeface="Consolas" panose="020B0609020204030204" pitchFamily="49" charset="0"/>
              </a:rPr>
              <a:t>EnglishEducation</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Phone</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AddressLine1</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AddressLine2 </a:t>
            </a:r>
          </a:p>
          <a:p>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DimCustomer</a:t>
            </a:r>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DimGeography</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DimCustomer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GeographyKey</a:t>
            </a:r>
            <a:r>
              <a:rPr lang="en-US" sz="900" dirty="0">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DimGeography</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GeographyKey</a:t>
            </a:r>
            <a:r>
              <a:rPr lang="en-US" sz="900" dirty="0">
                <a:solidFill>
                  <a:srgbClr val="000000"/>
                </a:solidFill>
                <a:latin typeface="Consolas" panose="020B0609020204030204" pitchFamily="49" charset="0"/>
              </a:rPr>
              <a:t> </a:t>
            </a:r>
          </a:p>
          <a:p>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DimGeography</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CountryRegionCode</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'GB'</a:t>
            </a:r>
            <a:r>
              <a:rPr lang="en-US" sz="9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4628F6EC-21DD-655B-415B-1F5F3A4B6D6F}"/>
              </a:ext>
            </a:extLst>
          </p:cNvPr>
          <p:cNvPicPr>
            <a:picLocks noChangeAspect="1"/>
          </p:cNvPicPr>
          <p:nvPr/>
        </p:nvPicPr>
        <p:blipFill>
          <a:blip r:embed="rId2"/>
          <a:stretch>
            <a:fillRect/>
          </a:stretch>
        </p:blipFill>
        <p:spPr>
          <a:xfrm>
            <a:off x="5164369" y="1459563"/>
            <a:ext cx="7027631" cy="2835711"/>
          </a:xfrm>
          <a:prstGeom prst="rect">
            <a:avLst/>
          </a:prstGeom>
        </p:spPr>
      </p:pic>
    </p:spTree>
    <p:extLst>
      <p:ext uri="{BB962C8B-B14F-4D97-AF65-F5344CB8AC3E}">
        <p14:creationId xmlns:p14="http://schemas.microsoft.com/office/powerpoint/2010/main" val="401107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272317"/>
            <a:ext cx="115958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2. Total number of customers by country includes 2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CountryName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TotalCustomer</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1766137"/>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Aggregate Function, Group By</a:t>
            </a:r>
          </a:p>
        </p:txBody>
      </p:sp>
      <p:pic>
        <p:nvPicPr>
          <p:cNvPr id="4" name="Picture 3" descr="Graphical user interface, application&#10;&#10;Description automatically generated">
            <a:extLst>
              <a:ext uri="{FF2B5EF4-FFF2-40B4-BE49-F238E27FC236}">
                <a16:creationId xmlns:a16="http://schemas.microsoft.com/office/drawing/2014/main" id="{69A580A4-C7ED-0743-C1AB-16188F2A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124" y="2439175"/>
            <a:ext cx="4889751" cy="2133710"/>
          </a:xfrm>
          <a:prstGeom prst="rect">
            <a:avLst/>
          </a:prstGeom>
        </p:spPr>
      </p:pic>
    </p:spTree>
    <p:extLst>
      <p:ext uri="{BB962C8B-B14F-4D97-AF65-F5344CB8AC3E}">
        <p14:creationId xmlns:p14="http://schemas.microsoft.com/office/powerpoint/2010/main" val="2323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CA0C-44A8-B7A1-50D5-17F80B87EA03}"/>
              </a:ext>
            </a:extLst>
          </p:cNvPr>
          <p:cNvSpPr>
            <a:spLocks noGrp="1"/>
          </p:cNvSpPr>
          <p:nvPr>
            <p:ph type="title"/>
          </p:nvPr>
        </p:nvSpPr>
        <p:spPr/>
        <p:txBody>
          <a:bodyPr/>
          <a:lstStyle/>
          <a:p>
            <a:r>
              <a:rPr lang="en-US" dirty="0"/>
              <a:t>2.ANSWER</a:t>
            </a:r>
          </a:p>
        </p:txBody>
      </p:sp>
      <p:sp>
        <p:nvSpPr>
          <p:cNvPr id="3" name="Slide Number Placeholder 2">
            <a:extLst>
              <a:ext uri="{FF2B5EF4-FFF2-40B4-BE49-F238E27FC236}">
                <a16:creationId xmlns:a16="http://schemas.microsoft.com/office/drawing/2014/main" id="{8ADF7910-3F59-45C8-98C0-9742AA34BD6C}"/>
              </a:ext>
            </a:extLst>
          </p:cNvPr>
          <p:cNvSpPr>
            <a:spLocks noGrp="1"/>
          </p:cNvSpPr>
          <p:nvPr>
            <p:ph type="sldNum" sz="quarter" idx="12"/>
          </p:nvPr>
        </p:nvSpPr>
        <p:spPr/>
        <p:txBody>
          <a:bodyPr/>
          <a:lstStyle/>
          <a:p>
            <a:fld id="{E012F146-47F9-A646-B182-8CC39B8AD32B}" type="slidenum">
              <a:rPr lang="x-none" smtClean="0"/>
              <a:pPr/>
              <a:t>19</a:t>
            </a:fld>
            <a:endParaRPr lang="x-none"/>
          </a:p>
        </p:txBody>
      </p:sp>
      <p:sp>
        <p:nvSpPr>
          <p:cNvPr id="5" name="TextBox 4">
            <a:extLst>
              <a:ext uri="{FF2B5EF4-FFF2-40B4-BE49-F238E27FC236}">
                <a16:creationId xmlns:a16="http://schemas.microsoft.com/office/drawing/2014/main" id="{65E0397A-EDCF-AE24-BE53-6DE456F6CABF}"/>
              </a:ext>
            </a:extLst>
          </p:cNvPr>
          <p:cNvSpPr txBox="1"/>
          <p:nvPr/>
        </p:nvSpPr>
        <p:spPr>
          <a:xfrm>
            <a:off x="440531" y="1218337"/>
            <a:ext cx="6310312"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DimGeography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EnglishCountryRegionName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CountryName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DimCustomer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TotalCustomer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DimCustomer</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DimGeography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DimCustomer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GeographyKey</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DimGeography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GeographyKey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EnglishCountryRegionName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79EEB566-5120-9A7D-16E9-B4B5DBACC1C7}"/>
              </a:ext>
            </a:extLst>
          </p:cNvPr>
          <p:cNvPicPr>
            <a:picLocks noChangeAspect="1"/>
          </p:cNvPicPr>
          <p:nvPr/>
        </p:nvPicPr>
        <p:blipFill>
          <a:blip r:embed="rId2"/>
          <a:stretch>
            <a:fillRect/>
          </a:stretch>
        </p:blipFill>
        <p:spPr>
          <a:xfrm>
            <a:off x="2905053" y="3885338"/>
            <a:ext cx="3476697" cy="2016167"/>
          </a:xfrm>
          <a:prstGeom prst="rect">
            <a:avLst/>
          </a:prstGeom>
        </p:spPr>
      </p:pic>
    </p:spTree>
    <p:extLst>
      <p:ext uri="{BB962C8B-B14F-4D97-AF65-F5344CB8AC3E}">
        <p14:creationId xmlns:p14="http://schemas.microsoft.com/office/powerpoint/2010/main" val="1593313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7441409"/>
              </p:ext>
            </p:extLst>
          </p:nvPr>
        </p:nvGraphicFramePr>
        <p:xfrm>
          <a:off x="389355" y="442457"/>
          <a:ext cx="11370027" cy="2290110"/>
        </p:xfrm>
        <a:graphic>
          <a:graphicData uri="http://schemas.openxmlformats.org/drawingml/2006/table">
            <a:tbl>
              <a:tblPr>
                <a:tableStyleId>{5C22544A-7EE6-4342-B048-85BDC9FD1C3A}</a:tableStyleId>
              </a:tblPr>
              <a:tblGrid>
                <a:gridCol w="523876">
                  <a:extLst>
                    <a:ext uri="{9D8B030D-6E8A-4147-A177-3AD203B41FA5}">
                      <a16:colId xmlns:a16="http://schemas.microsoft.com/office/drawing/2014/main" val="4237591142"/>
                    </a:ext>
                  </a:extLst>
                </a:gridCol>
                <a:gridCol w="1552222">
                  <a:extLst>
                    <a:ext uri="{9D8B030D-6E8A-4147-A177-3AD203B41FA5}">
                      <a16:colId xmlns:a16="http://schemas.microsoft.com/office/drawing/2014/main" val="1926035370"/>
                    </a:ext>
                  </a:extLst>
                </a:gridCol>
                <a:gridCol w="970139">
                  <a:extLst>
                    <a:ext uri="{9D8B030D-6E8A-4147-A177-3AD203B41FA5}">
                      <a16:colId xmlns:a16="http://schemas.microsoft.com/office/drawing/2014/main" val="1014065635"/>
                    </a:ext>
                  </a:extLst>
                </a:gridCol>
                <a:gridCol w="1901952">
                  <a:extLst>
                    <a:ext uri="{9D8B030D-6E8A-4147-A177-3AD203B41FA5}">
                      <a16:colId xmlns:a16="http://schemas.microsoft.com/office/drawing/2014/main" val="946925643"/>
                    </a:ext>
                  </a:extLst>
                </a:gridCol>
                <a:gridCol w="3567223">
                  <a:extLst>
                    <a:ext uri="{9D8B030D-6E8A-4147-A177-3AD203B41FA5}">
                      <a16:colId xmlns:a16="http://schemas.microsoft.com/office/drawing/2014/main" val="3095928194"/>
                    </a:ext>
                  </a:extLst>
                </a:gridCol>
                <a:gridCol w="1185976">
                  <a:extLst>
                    <a:ext uri="{9D8B030D-6E8A-4147-A177-3AD203B41FA5}">
                      <a16:colId xmlns:a16="http://schemas.microsoft.com/office/drawing/2014/main" val="2654595980"/>
                    </a:ext>
                  </a:extLst>
                </a:gridCol>
                <a:gridCol w="1668639">
                  <a:extLst>
                    <a:ext uri="{9D8B030D-6E8A-4147-A177-3AD203B41FA5}">
                      <a16:colId xmlns:a16="http://schemas.microsoft.com/office/drawing/2014/main" val="3777438377"/>
                    </a:ext>
                  </a:extLst>
                </a:gridCol>
              </a:tblGrid>
              <a:tr h="382612">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4778593"/>
                  </a:ext>
                </a:extLst>
              </a:tr>
              <a:tr h="397916">
                <a:tc>
                  <a:txBody>
                    <a:bodyPr/>
                    <a:lstStyle/>
                    <a:p>
                      <a:pPr algn="ctr" fontAlgn="t"/>
                      <a:r>
                        <a:rPr lang="en-US" sz="1200" b="1" u="none" strike="noStrike">
                          <a:effectLst/>
                          <a:latin typeface="Arial" panose="020B0604020202020204" pitchFamily="34" charset="0"/>
                          <a:cs typeface="Arial" panose="020B0604020202020204" pitchFamily="34" charset="0"/>
                        </a:rPr>
                        <a:t>II</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t"/>
                      <a:r>
                        <a:rPr lang="en-US" sz="1400" b="1" u="none" strike="noStrike" dirty="0">
                          <a:effectLst/>
                          <a:latin typeface="Arial" panose="020B0604020202020204" pitchFamily="34" charset="0"/>
                          <a:cs typeface="Arial" panose="020B0604020202020204" pitchFamily="34" charset="0"/>
                        </a:rPr>
                        <a:t>RECORD OF CHANGE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735348"/>
                  </a:ext>
                </a:extLst>
              </a:tr>
              <a:tr h="204271">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91229"/>
                  </a:ext>
                </a:extLst>
              </a:tr>
              <a:tr h="574597">
                <a:tc>
                  <a:txBody>
                    <a:bodyPr/>
                    <a:lstStyle/>
                    <a:p>
                      <a:pPr algn="ctr" fontAlgn="ctr"/>
                      <a:r>
                        <a:rPr lang="en-US" sz="1400" b="1" u="none" strike="noStrike">
                          <a:effectLst/>
                          <a:latin typeface="Arial" panose="020B0604020202020204" pitchFamily="34" charset="0"/>
                          <a:cs typeface="Arial" panose="020B0604020202020204" pitchFamily="34" charset="0"/>
                        </a:rPr>
                        <a:t>No</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Created Date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Version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Change Description</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Reason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Reviewer</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Approver</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1296265"/>
                  </a:ext>
                </a:extLst>
              </a:tr>
              <a:tr h="730714">
                <a:tc>
                  <a:txBody>
                    <a:bodyPr/>
                    <a:lstStyle/>
                    <a:p>
                      <a:pPr algn="ctr" fontAlgn="t"/>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a:solidFill>
                            <a:srgbClr val="000000"/>
                          </a:solidFill>
                          <a:effectLst/>
                          <a:latin typeface="Arial" panose="020B0604020202020204" pitchFamily="34" charset="0"/>
                        </a:rPr>
                        <a:t>19-02-2023</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a:solidFill>
                            <a:srgbClr val="000000"/>
                          </a:solidFill>
                          <a:effectLst/>
                          <a:latin typeface="Arial" panose="020B0604020202020204" pitchFamily="34" charset="0"/>
                        </a:rPr>
                        <a:t>1.0</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b="0" i="0" u="none" strike="noStrike" dirty="0" err="1">
                          <a:solidFill>
                            <a:srgbClr val="000000"/>
                          </a:solidFill>
                          <a:effectLst/>
                          <a:latin typeface="Arial" panose="020B0604020202020204" pitchFamily="34" charset="0"/>
                        </a:rPr>
                        <a:t>Tạo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mới</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vi-VN" sz="1100" b="0" i="0" u="none" strike="noStrike" kern="1200" dirty="0">
                          <a:solidFill>
                            <a:srgbClr val="000000"/>
                          </a:solidFill>
                          <a:effectLst/>
                          <a:latin typeface="Arial" panose="020B0604020202020204" pitchFamily="34" charset="0"/>
                          <a:ea typeface="+mn-ea"/>
                          <a:cs typeface="+mn-cs"/>
                        </a:rPr>
                        <a:t>Nhằm nâng cao chất lượng giảng dạy tại EC, và đảm bảo tính thống nhất và quy định của Sổ tay thương hiệu mới của FPT Software</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err="1">
                          <a:solidFill>
                            <a:srgbClr val="000000"/>
                          </a:solidFill>
                          <a:effectLst/>
                          <a:latin typeface="Arial" panose="020B0604020202020204" pitchFamily="34" charset="0"/>
                        </a:rPr>
                        <a:t>ToiDV</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50587"/>
                  </a:ext>
                </a:extLst>
              </a:tr>
            </a:tbl>
          </a:graphicData>
        </a:graphic>
      </p:graphicFrame>
      <p:sp>
        <p:nvSpPr>
          <p:cNvPr id="3" name="TextBox 2"/>
          <p:cNvSpPr txBox="1"/>
          <p:nvPr/>
        </p:nvSpPr>
        <p:spPr>
          <a:xfrm>
            <a:off x="914400" y="2991394"/>
            <a:ext cx="8895806" cy="553998"/>
          </a:xfrm>
          <a:prstGeom prst="rect">
            <a:avLst/>
          </a:prstGeom>
          <a:noFill/>
        </p:spPr>
        <p:txBody>
          <a:bodyPr wrap="square" rtlCol="0">
            <a:spAutoFit/>
          </a:bodyPr>
          <a:lstStyle/>
          <a:p>
            <a:r>
              <a:rPr lang="en-GB" sz="1200" u="sng" dirty="0">
                <a:solidFill>
                  <a:srgbClr val="FF0000"/>
                </a:solidFill>
              </a:rPr>
              <a:t>*Note: This 2 page only record doc information, not use</a:t>
            </a:r>
            <a:endParaRPr lang="en-US" sz="1200" dirty="0">
              <a:solidFill>
                <a:srgbClr val="FF0000"/>
              </a:solidFill>
            </a:endParaRPr>
          </a:p>
          <a:p>
            <a:endParaRPr lang="en-US" dirty="0"/>
          </a:p>
        </p:txBody>
      </p:sp>
    </p:spTree>
    <p:extLst>
      <p:ext uri="{BB962C8B-B14F-4D97-AF65-F5344CB8AC3E}">
        <p14:creationId xmlns:p14="http://schemas.microsoft.com/office/powerpoint/2010/main" val="160362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20</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810653"/>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3. Get the top 100 products of the highest selling price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ProductLine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DealerPrice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Color, Description (English)</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179333"/>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Top, Order By, Join Optimize</a:t>
            </a:r>
          </a:p>
        </p:txBody>
      </p:sp>
      <p:pic>
        <p:nvPicPr>
          <p:cNvPr id="7" name="Picture 6" descr="A screenshot of a computer&#10;&#10;Description automatically generated with medium confidence">
            <a:extLst>
              <a:ext uri="{FF2B5EF4-FFF2-40B4-BE49-F238E27FC236}">
                <a16:creationId xmlns:a16="http://schemas.microsoft.com/office/drawing/2014/main" id="{5D0DF41F-D616-4694-0243-13547D481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20" y="3097007"/>
            <a:ext cx="11668360" cy="1840948"/>
          </a:xfrm>
          <a:prstGeom prst="rect">
            <a:avLst/>
          </a:prstGeom>
        </p:spPr>
      </p:pic>
    </p:spTree>
    <p:extLst>
      <p:ext uri="{BB962C8B-B14F-4D97-AF65-F5344CB8AC3E}">
        <p14:creationId xmlns:p14="http://schemas.microsoft.com/office/powerpoint/2010/main" val="3521459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46EA-62C0-8A44-1789-E1A2C445363F}"/>
              </a:ext>
            </a:extLst>
          </p:cNvPr>
          <p:cNvSpPr>
            <a:spLocks noGrp="1"/>
          </p:cNvSpPr>
          <p:nvPr>
            <p:ph type="title"/>
          </p:nvPr>
        </p:nvSpPr>
        <p:spPr/>
        <p:txBody>
          <a:bodyPr/>
          <a:lstStyle/>
          <a:p>
            <a:r>
              <a:rPr lang="en-US" dirty="0"/>
              <a:t>3.ANSWER</a:t>
            </a:r>
          </a:p>
        </p:txBody>
      </p:sp>
      <p:sp>
        <p:nvSpPr>
          <p:cNvPr id="3" name="Slide Number Placeholder 2">
            <a:extLst>
              <a:ext uri="{FF2B5EF4-FFF2-40B4-BE49-F238E27FC236}">
                <a16:creationId xmlns:a16="http://schemas.microsoft.com/office/drawing/2014/main" id="{76939195-1B73-DE7B-615D-0C354B6296FB}"/>
              </a:ext>
            </a:extLst>
          </p:cNvPr>
          <p:cNvSpPr>
            <a:spLocks noGrp="1"/>
          </p:cNvSpPr>
          <p:nvPr>
            <p:ph type="sldNum" sz="quarter" idx="12"/>
          </p:nvPr>
        </p:nvSpPr>
        <p:spPr/>
        <p:txBody>
          <a:bodyPr/>
          <a:lstStyle/>
          <a:p>
            <a:fld id="{E012F146-47F9-A646-B182-8CC39B8AD32B}" type="slidenum">
              <a:rPr lang="x-none" smtClean="0"/>
              <a:pPr/>
              <a:t>21</a:t>
            </a:fld>
            <a:endParaRPr lang="x-none"/>
          </a:p>
        </p:txBody>
      </p:sp>
      <p:sp>
        <p:nvSpPr>
          <p:cNvPr id="5" name="TextBox 4">
            <a:extLst>
              <a:ext uri="{FF2B5EF4-FFF2-40B4-BE49-F238E27FC236}">
                <a16:creationId xmlns:a16="http://schemas.microsoft.com/office/drawing/2014/main" id="{C232E7BB-4672-FD09-1606-69FF37687065}"/>
              </a:ext>
            </a:extLst>
          </p:cNvPr>
          <p:cNvSpPr txBox="1"/>
          <p:nvPr/>
        </p:nvSpPr>
        <p:spPr>
          <a:xfrm>
            <a:off x="283926" y="1241187"/>
            <a:ext cx="6745523" cy="452431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top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EnglishProductName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DimProduct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ModelName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ProductLine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DimProductCategory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EnglishProductCategoryName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DimProductSubcategory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EnglishProductSubcategoryName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ProductSubcategoryName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DealerPrice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ListPrice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Color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EnglishDescription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Description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DimProductCategory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ProductCategoryAlternateKey</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DimProductCategory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ProductCategoryKey</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DimProductSubcategory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DimProductCategory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ProductCategoryKey</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DimProductSubcategory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ABD2515F-6839-2957-079B-05C0BC4B6BA1}"/>
              </a:ext>
            </a:extLst>
          </p:cNvPr>
          <p:cNvPicPr>
            <a:picLocks noChangeAspect="1"/>
          </p:cNvPicPr>
          <p:nvPr/>
        </p:nvPicPr>
        <p:blipFill>
          <a:blip r:embed="rId2"/>
          <a:stretch>
            <a:fillRect/>
          </a:stretch>
        </p:blipFill>
        <p:spPr>
          <a:xfrm>
            <a:off x="7029449" y="2241476"/>
            <a:ext cx="4659631" cy="2320999"/>
          </a:xfrm>
          <a:prstGeom prst="rect">
            <a:avLst/>
          </a:prstGeom>
        </p:spPr>
      </p:pic>
    </p:spTree>
    <p:extLst>
      <p:ext uri="{BB962C8B-B14F-4D97-AF65-F5344CB8AC3E}">
        <p14:creationId xmlns:p14="http://schemas.microsoft.com/office/powerpoint/2010/main" val="422046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Finance</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22</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Finance</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EB3D2840-1E33-F1B2-B9A6-D43A1F33ABB8}"/>
              </a:ext>
            </a:extLst>
          </p:cNvPr>
          <p:cNvPicPr>
            <a:picLocks noChangeAspect="1"/>
          </p:cNvPicPr>
          <p:nvPr/>
        </p:nvPicPr>
        <p:blipFill>
          <a:blip r:embed="rId2"/>
          <a:stretch>
            <a:fillRect/>
          </a:stretch>
        </p:blipFill>
        <p:spPr>
          <a:xfrm>
            <a:off x="2569279" y="1559997"/>
            <a:ext cx="8526065" cy="4734586"/>
          </a:xfrm>
          <a:prstGeom prst="rect">
            <a:avLst/>
          </a:prstGeom>
        </p:spPr>
      </p:pic>
    </p:spTree>
    <p:extLst>
      <p:ext uri="{BB962C8B-B14F-4D97-AF65-F5344CB8AC3E}">
        <p14:creationId xmlns:p14="http://schemas.microsoft.com/office/powerpoint/2010/main" val="319556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Finance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74415" y="1165785"/>
            <a:ext cx="1159580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4. Based on the financial table (</a:t>
            </a:r>
            <a:r>
              <a:rPr kumimoji="0" lang="en-US" altLang="en-US" sz="2000" b="1" i="0"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FactFinace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calculate the total amount of transactions according to each specific type of accounting compared between the three regions France, Germany, Australia, including the following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France, Germany, Australia</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lang="en-US" altLang="en-US" sz="2000" dirty="0">
                <a:solidFill>
                  <a:schemeClr val="accent5"/>
                </a:solidFill>
                <a:latin typeface="Times New Roman" panose="02020603050405020304" pitchFamily="18" charset="0"/>
                <a:cs typeface="Times New Roman" panose="02020603050405020304" pitchFamily="18" charset="0"/>
              </a:rPr>
              <a:t>F</a:t>
            </a:r>
            <a:r>
              <a:rPr kumimoji="0" lang="en-US" altLang="en-US" sz="2000"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or example, with an account called Accounts Payable, the sum of France is 1498880.17, Germany is 1551664.11, Australia is 716259.95</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Note: arrange in A-Z order of </a:t>
            </a:r>
            <a:r>
              <a:rPr kumimoji="0" lang="en-US" altLang="en-US" sz="2000"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5958469" y="329842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Order By, PIVOT, For, Aggregate Function</a:t>
            </a:r>
          </a:p>
        </p:txBody>
      </p:sp>
      <p:pic>
        <p:nvPicPr>
          <p:cNvPr id="7" name="Picture 6" descr="Text&#10;&#10;Description automatically generated">
            <a:extLst>
              <a:ext uri="{FF2B5EF4-FFF2-40B4-BE49-F238E27FC236}">
                <a16:creationId xmlns:a16="http://schemas.microsoft.com/office/drawing/2014/main" id="{96D0890C-4FCC-8C64-4E5B-DE0F80F35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88" y="4032123"/>
            <a:ext cx="10582183" cy="2131281"/>
          </a:xfrm>
          <a:prstGeom prst="rect">
            <a:avLst/>
          </a:prstGeom>
        </p:spPr>
      </p:pic>
    </p:spTree>
    <p:extLst>
      <p:ext uri="{BB962C8B-B14F-4D97-AF65-F5344CB8AC3E}">
        <p14:creationId xmlns:p14="http://schemas.microsoft.com/office/powerpoint/2010/main" val="379969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FE47-1DEA-A661-F8C2-11E3F53268F9}"/>
              </a:ext>
            </a:extLst>
          </p:cNvPr>
          <p:cNvSpPr>
            <a:spLocks noGrp="1"/>
          </p:cNvSpPr>
          <p:nvPr>
            <p:ph type="title"/>
          </p:nvPr>
        </p:nvSpPr>
        <p:spPr/>
        <p:txBody>
          <a:bodyPr/>
          <a:lstStyle/>
          <a:p>
            <a:r>
              <a:rPr lang="en-US" dirty="0"/>
              <a:t>4.ANSWER</a:t>
            </a:r>
          </a:p>
        </p:txBody>
      </p:sp>
      <p:sp>
        <p:nvSpPr>
          <p:cNvPr id="3" name="Slide Number Placeholder 2">
            <a:extLst>
              <a:ext uri="{FF2B5EF4-FFF2-40B4-BE49-F238E27FC236}">
                <a16:creationId xmlns:a16="http://schemas.microsoft.com/office/drawing/2014/main" id="{4823BB7C-EB1A-CE64-E350-405DC0005AE3}"/>
              </a:ext>
            </a:extLst>
          </p:cNvPr>
          <p:cNvSpPr>
            <a:spLocks noGrp="1"/>
          </p:cNvSpPr>
          <p:nvPr>
            <p:ph type="sldNum" sz="quarter" idx="12"/>
          </p:nvPr>
        </p:nvSpPr>
        <p:spPr/>
        <p:txBody>
          <a:bodyPr/>
          <a:lstStyle/>
          <a:p>
            <a:fld id="{E012F146-47F9-A646-B182-8CC39B8AD32B}" type="slidenum">
              <a:rPr lang="x-none" smtClean="0"/>
              <a:pPr/>
              <a:t>24</a:t>
            </a:fld>
            <a:endParaRPr lang="x-none"/>
          </a:p>
        </p:txBody>
      </p:sp>
      <p:sp>
        <p:nvSpPr>
          <p:cNvPr id="5" name="TextBox 4">
            <a:extLst>
              <a:ext uri="{FF2B5EF4-FFF2-40B4-BE49-F238E27FC236}">
                <a16:creationId xmlns:a16="http://schemas.microsoft.com/office/drawing/2014/main" id="{963FD668-6897-281E-CE74-A1B159E5E635}"/>
              </a:ext>
            </a:extLst>
          </p:cNvPr>
          <p:cNvSpPr txBox="1"/>
          <p:nvPr/>
        </p:nvSpPr>
        <p:spPr>
          <a:xfrm>
            <a:off x="635668" y="1720840"/>
            <a:ext cx="6309360" cy="3416320"/>
          </a:xfrm>
          <a:prstGeom prst="rect">
            <a:avLst/>
          </a:prstGeom>
          <a:noFill/>
        </p:spPr>
        <p:txBody>
          <a:bodyPr wrap="square">
            <a:spAutoFit/>
          </a:bodyPr>
          <a:lstStyle/>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FactFinance</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FactFinance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OrganizationKey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DimOrganization</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OrganizationKey</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DimAccount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DimAccount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AccountKey</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FactFinance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AccountKey</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 </a:t>
            </a:r>
          </a:p>
          <a:p>
            <a:r>
              <a:rPr lang="en-US" sz="1800" dirty="0">
                <a:solidFill>
                  <a:srgbClr val="808080"/>
                </a:solidFill>
                <a:latin typeface="Consolas" panose="020B0609020204030204" pitchFamily="49" charset="0"/>
              </a:rPr>
              <a:t>PIVOT(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OrganizationName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[France]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[Germany]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[Australia]</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pivot_table</a:t>
            </a:r>
            <a:r>
              <a:rPr lang="en-US" sz="18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4214DBF9-4233-2012-27DF-4442DFFF3F73}"/>
              </a:ext>
            </a:extLst>
          </p:cNvPr>
          <p:cNvPicPr>
            <a:picLocks noChangeAspect="1"/>
          </p:cNvPicPr>
          <p:nvPr/>
        </p:nvPicPr>
        <p:blipFill>
          <a:blip r:embed="rId2"/>
          <a:stretch>
            <a:fillRect/>
          </a:stretch>
        </p:blipFill>
        <p:spPr>
          <a:xfrm>
            <a:off x="7440711" y="2107932"/>
            <a:ext cx="3687481" cy="2934831"/>
          </a:xfrm>
          <a:prstGeom prst="rect">
            <a:avLst/>
          </a:prstGeom>
        </p:spPr>
      </p:pic>
    </p:spTree>
    <p:extLst>
      <p:ext uri="{BB962C8B-B14F-4D97-AF65-F5344CB8AC3E}">
        <p14:creationId xmlns:p14="http://schemas.microsoft.com/office/powerpoint/2010/main" val="15766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Inventory</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Inventory</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1821E128-AE16-F64A-0CC7-9F17E33F411A}"/>
              </a:ext>
            </a:extLst>
          </p:cNvPr>
          <p:cNvPicPr>
            <a:picLocks noChangeAspect="1"/>
          </p:cNvPicPr>
          <p:nvPr/>
        </p:nvPicPr>
        <p:blipFill>
          <a:blip r:embed="rId2"/>
          <a:stretch>
            <a:fillRect/>
          </a:stretch>
        </p:blipFill>
        <p:spPr>
          <a:xfrm>
            <a:off x="1551941" y="1582017"/>
            <a:ext cx="9088118" cy="4667901"/>
          </a:xfrm>
          <a:prstGeom prst="rect">
            <a:avLst/>
          </a:prstGeom>
        </p:spPr>
      </p:pic>
    </p:spTree>
    <p:extLst>
      <p:ext uri="{BB962C8B-B14F-4D97-AF65-F5344CB8AC3E}">
        <p14:creationId xmlns:p14="http://schemas.microsoft.com/office/powerpoint/2010/main" val="1974537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118429"/>
            <a:ext cx="115958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5</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latest stock information of all products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ProductKey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23077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a:t>
            </a:r>
          </a:p>
        </p:txBody>
      </p:sp>
      <p:pic>
        <p:nvPicPr>
          <p:cNvPr id="7" name="Picture 6" descr="A screenshot of a computer&#10;&#10;Description automatically generated with medium confidence">
            <a:extLst>
              <a:ext uri="{FF2B5EF4-FFF2-40B4-BE49-F238E27FC236}">
                <a16:creationId xmlns:a16="http://schemas.microsoft.com/office/drawing/2014/main" id="{3D881911-26EE-4148-F273-B09EBF23A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 y="3613745"/>
            <a:ext cx="11041380" cy="1661607"/>
          </a:xfrm>
          <a:prstGeom prst="rect">
            <a:avLst/>
          </a:prstGeom>
        </p:spPr>
      </p:pic>
    </p:spTree>
    <p:extLst>
      <p:ext uri="{BB962C8B-B14F-4D97-AF65-F5344CB8AC3E}">
        <p14:creationId xmlns:p14="http://schemas.microsoft.com/office/powerpoint/2010/main" val="75181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50A1-821A-E6E0-8F83-BA14F30148D6}"/>
              </a:ext>
            </a:extLst>
          </p:cNvPr>
          <p:cNvSpPr>
            <a:spLocks noGrp="1"/>
          </p:cNvSpPr>
          <p:nvPr>
            <p:ph type="title"/>
          </p:nvPr>
        </p:nvSpPr>
        <p:spPr/>
        <p:txBody>
          <a:bodyPr/>
          <a:lstStyle/>
          <a:p>
            <a:r>
              <a:rPr lang="en-US" dirty="0"/>
              <a:t>5.ANSWER</a:t>
            </a:r>
          </a:p>
        </p:txBody>
      </p:sp>
      <p:sp>
        <p:nvSpPr>
          <p:cNvPr id="3" name="Slide Number Placeholder 2">
            <a:extLst>
              <a:ext uri="{FF2B5EF4-FFF2-40B4-BE49-F238E27FC236}">
                <a16:creationId xmlns:a16="http://schemas.microsoft.com/office/drawing/2014/main" id="{22480CC8-E452-499C-0C35-465255F8BDDF}"/>
              </a:ext>
            </a:extLst>
          </p:cNvPr>
          <p:cNvSpPr>
            <a:spLocks noGrp="1"/>
          </p:cNvSpPr>
          <p:nvPr>
            <p:ph type="sldNum" sz="quarter" idx="12"/>
          </p:nvPr>
        </p:nvSpPr>
        <p:spPr/>
        <p:txBody>
          <a:bodyPr/>
          <a:lstStyle/>
          <a:p>
            <a:fld id="{E012F146-47F9-A646-B182-8CC39B8AD32B}" type="slidenum">
              <a:rPr lang="x-none" smtClean="0"/>
              <a:pPr/>
              <a:t>27</a:t>
            </a:fld>
            <a:endParaRPr lang="x-none"/>
          </a:p>
        </p:txBody>
      </p:sp>
      <p:sp>
        <p:nvSpPr>
          <p:cNvPr id="5" name="TextBox 4">
            <a:extLst>
              <a:ext uri="{FF2B5EF4-FFF2-40B4-BE49-F238E27FC236}">
                <a16:creationId xmlns:a16="http://schemas.microsoft.com/office/drawing/2014/main" id="{54770909-8AAE-0736-4B3F-1AABD39EC572}"/>
              </a:ext>
            </a:extLst>
          </p:cNvPr>
          <p:cNvSpPr txBox="1"/>
          <p:nvPr/>
        </p:nvSpPr>
        <p:spPr>
          <a:xfrm>
            <a:off x="251058" y="1054250"/>
            <a:ext cx="10115349" cy="3170099"/>
          </a:xfrm>
          <a:prstGeom prst="rect">
            <a:avLst/>
          </a:prstGeom>
          <a:noFill/>
        </p:spPr>
        <p:txBody>
          <a:bodyPr wrap="square">
            <a:spAutoFit/>
          </a:bodyPr>
          <a:lstStyle/>
          <a:p>
            <a:r>
              <a:rPr lang="en-US" sz="1000" dirty="0">
                <a:solidFill>
                  <a:srgbClr val="0000FF"/>
                </a:solidFill>
                <a:latin typeface="Consolas" panose="020B0609020204030204" pitchFamily="49" charset="0"/>
              </a:rPr>
              <a:t>WITH</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group_data</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select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EnglishProductName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000000"/>
                </a:solidFill>
                <a:latin typeface="Consolas" panose="020B0609020204030204" pitchFamily="49" charset="0"/>
              </a:rPr>
              <a:t> ProductName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DimProduct</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ModelName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DimProductCategory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EnglishProductCategoryName</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EnglishProductSubcategoryName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UnitsBalance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UnitCost</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p>
          <a:p>
            <a:r>
              <a:rPr lang="en-US" sz="1000" dirty="0" err="1">
                <a:solidFill>
                  <a:srgbClr val="000000"/>
                </a:solidFill>
                <a:latin typeface="Consolas" panose="020B0609020204030204" pitchFamily="49" charset="0"/>
              </a:rPr>
              <a:t>DimDate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CalendarYear</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DimDate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DayNumberOfYear</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FullDateAlternateKey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MovementDate</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endParaRPr lang="en-US" sz="1000" dirty="0">
              <a:solidFill>
                <a:srgbClr val="000000"/>
              </a:solidFill>
              <a:latin typeface="Consolas" panose="020B0609020204030204" pitchFamily="49" charset="0"/>
            </a:endParaRPr>
          </a:p>
          <a:p>
            <a:r>
              <a:rPr lang="en-US" sz="1000" dirty="0">
                <a:solidFill>
                  <a:srgbClr val="FF00FF"/>
                </a:solidFill>
                <a:latin typeface="Consolas" panose="020B0609020204030204" pitchFamily="49" charset="0"/>
              </a:rPr>
              <a:t>ROW_NUMBER</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OVER</a:t>
            </a:r>
            <a:r>
              <a:rPr lang="en-US" sz="1000" dirty="0">
                <a:solidFill>
                  <a:srgbClr val="808080"/>
                </a:solidFill>
                <a:latin typeface="Consolas" panose="020B0609020204030204" pitchFamily="49" charset="0"/>
              </a:rPr>
              <a:t>(</a:t>
            </a:r>
            <a:r>
              <a:rPr lang="en-US" sz="1000" dirty="0">
                <a:solidFill>
                  <a:srgbClr val="0000FF"/>
                </a:solidFill>
                <a:latin typeface="Consolas" panose="020B0609020204030204" pitchFamily="49" charset="0"/>
              </a:rPr>
              <a:t>PARTITION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ORDER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MovementDate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desc</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FullDateAlternateKey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desc</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000000"/>
                </a:solidFill>
                <a:latin typeface="Consolas" panose="020B0609020204030204" pitchFamily="49" charset="0"/>
              </a:rPr>
              <a:t> </a:t>
            </a:r>
            <a:r>
              <a:rPr lang="en-US" sz="1000" dirty="0" err="1">
                <a:solidFill>
                  <a:srgbClr val="FF00FF"/>
                </a:solidFill>
                <a:latin typeface="Consolas" panose="020B0609020204030204" pitchFamily="49" charset="0"/>
              </a:rPr>
              <a:t>row_number</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from</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DimDate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DateKey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DimDate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DateKey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DimProductSubcategory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ProductSubcategoryKey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ProductSubcategoryKey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DimProductCategory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ProductCategoryKey</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ProductCategoryKey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SELECT</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ProductName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ModelName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EnglishProductSubcategoryName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UnitsBalance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UnitCost</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FROM</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group_data</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WHERE</a:t>
            </a:r>
            <a:r>
              <a:rPr lang="en-US" sz="1000" dirty="0">
                <a:solidFill>
                  <a:srgbClr val="000000"/>
                </a:solidFill>
                <a:latin typeface="Consolas" panose="020B0609020204030204" pitchFamily="49" charset="0"/>
              </a:rPr>
              <a:t> </a:t>
            </a:r>
            <a:r>
              <a:rPr lang="en-US" sz="1000" dirty="0" err="1">
                <a:solidFill>
                  <a:srgbClr val="FF00FF"/>
                </a:solidFill>
                <a:latin typeface="Consolas" panose="020B0609020204030204" pitchFamily="49" charset="0"/>
              </a:rPr>
              <a:t>row_number</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1</a:t>
            </a:r>
          </a:p>
          <a:p>
            <a:r>
              <a:rPr lang="en-US" sz="1000" dirty="0">
                <a:solidFill>
                  <a:srgbClr val="0000FF"/>
                </a:solidFill>
                <a:latin typeface="Consolas" panose="020B0609020204030204" pitchFamily="49" charset="0"/>
              </a:rPr>
              <a:t>order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a:t>
            </a:r>
            <a:endParaRPr lang="en-US" sz="1000" dirty="0"/>
          </a:p>
        </p:txBody>
      </p:sp>
      <p:pic>
        <p:nvPicPr>
          <p:cNvPr id="7" name="Picture 6">
            <a:extLst>
              <a:ext uri="{FF2B5EF4-FFF2-40B4-BE49-F238E27FC236}">
                <a16:creationId xmlns:a16="http://schemas.microsoft.com/office/drawing/2014/main" id="{11BAB34D-2B27-2A5B-269E-FECC4838276B}"/>
              </a:ext>
            </a:extLst>
          </p:cNvPr>
          <p:cNvPicPr>
            <a:picLocks noChangeAspect="1"/>
          </p:cNvPicPr>
          <p:nvPr/>
        </p:nvPicPr>
        <p:blipFill>
          <a:blip r:embed="rId2"/>
          <a:stretch>
            <a:fillRect/>
          </a:stretch>
        </p:blipFill>
        <p:spPr>
          <a:xfrm>
            <a:off x="4485373" y="3778003"/>
            <a:ext cx="6429674" cy="2403410"/>
          </a:xfrm>
          <a:prstGeom prst="rect">
            <a:avLst/>
          </a:prstGeom>
        </p:spPr>
      </p:pic>
    </p:spTree>
    <p:extLst>
      <p:ext uri="{BB962C8B-B14F-4D97-AF65-F5344CB8AC3E}">
        <p14:creationId xmlns:p14="http://schemas.microsoft.com/office/powerpoint/2010/main" val="404863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964541"/>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6. Let's get the inventory information of the 10 products with the highest inventory value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34083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 Aggregate Function</a:t>
            </a:r>
          </a:p>
        </p:txBody>
      </p:sp>
      <p:pic>
        <p:nvPicPr>
          <p:cNvPr id="7" name="Picture 6" descr="Graphical user interface&#10;&#10;Description automatically generated with medium confidence">
            <a:extLst>
              <a:ext uri="{FF2B5EF4-FFF2-40B4-BE49-F238E27FC236}">
                <a16:creationId xmlns:a16="http://schemas.microsoft.com/office/drawing/2014/main" id="{7AB5BEEB-4E6D-1F8A-95A2-944C8B64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 y="3327996"/>
            <a:ext cx="11132598" cy="1780865"/>
          </a:xfrm>
          <a:prstGeom prst="rect">
            <a:avLst/>
          </a:prstGeom>
        </p:spPr>
      </p:pic>
    </p:spTree>
    <p:extLst>
      <p:ext uri="{BB962C8B-B14F-4D97-AF65-F5344CB8AC3E}">
        <p14:creationId xmlns:p14="http://schemas.microsoft.com/office/powerpoint/2010/main" val="418722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5898-3EF8-8A76-EAB5-94A22FB0C2F6}"/>
              </a:ext>
            </a:extLst>
          </p:cNvPr>
          <p:cNvSpPr>
            <a:spLocks noGrp="1"/>
          </p:cNvSpPr>
          <p:nvPr>
            <p:ph type="title"/>
          </p:nvPr>
        </p:nvSpPr>
        <p:spPr/>
        <p:txBody>
          <a:bodyPr/>
          <a:lstStyle/>
          <a:p>
            <a:r>
              <a:rPr lang="en-US" dirty="0"/>
              <a:t>6.ANSWER</a:t>
            </a:r>
          </a:p>
        </p:txBody>
      </p:sp>
      <p:sp>
        <p:nvSpPr>
          <p:cNvPr id="3" name="Slide Number Placeholder 2">
            <a:extLst>
              <a:ext uri="{FF2B5EF4-FFF2-40B4-BE49-F238E27FC236}">
                <a16:creationId xmlns:a16="http://schemas.microsoft.com/office/drawing/2014/main" id="{79BF0FCF-DFF4-65BA-6360-ABEB0B2A402D}"/>
              </a:ext>
            </a:extLst>
          </p:cNvPr>
          <p:cNvSpPr>
            <a:spLocks noGrp="1"/>
          </p:cNvSpPr>
          <p:nvPr>
            <p:ph type="sldNum" sz="quarter" idx="12"/>
          </p:nvPr>
        </p:nvSpPr>
        <p:spPr/>
        <p:txBody>
          <a:bodyPr/>
          <a:lstStyle/>
          <a:p>
            <a:fld id="{E012F146-47F9-A646-B182-8CC39B8AD32B}" type="slidenum">
              <a:rPr lang="x-none" smtClean="0"/>
              <a:pPr/>
              <a:t>29</a:t>
            </a:fld>
            <a:endParaRPr lang="x-none"/>
          </a:p>
        </p:txBody>
      </p:sp>
      <p:sp>
        <p:nvSpPr>
          <p:cNvPr id="5" name="TextBox 4">
            <a:extLst>
              <a:ext uri="{FF2B5EF4-FFF2-40B4-BE49-F238E27FC236}">
                <a16:creationId xmlns:a16="http://schemas.microsoft.com/office/drawing/2014/main" id="{E1E81107-67D7-C242-2782-470AC15189C9}"/>
              </a:ext>
            </a:extLst>
          </p:cNvPr>
          <p:cNvSpPr txBox="1"/>
          <p:nvPr/>
        </p:nvSpPr>
        <p:spPr>
          <a:xfrm>
            <a:off x="613611" y="971339"/>
            <a:ext cx="5729437" cy="4247317"/>
          </a:xfrm>
          <a:prstGeom prst="rect">
            <a:avLst/>
          </a:prstGeom>
          <a:noFill/>
        </p:spPr>
        <p:txBody>
          <a:bodyPr wrap="square">
            <a:spAutoFit/>
          </a:bodyPr>
          <a:lstStyle/>
          <a:p>
            <a:r>
              <a:rPr lang="en-US" sz="1000" dirty="0">
                <a:solidFill>
                  <a:srgbClr val="0000FF"/>
                </a:solidFill>
                <a:latin typeface="Consolas" panose="020B0609020204030204" pitchFamily="49" charset="0"/>
              </a:rPr>
              <a:t>WITH</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group_data</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select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distinct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EnglishProductName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000000"/>
                </a:solidFill>
                <a:latin typeface="Consolas" panose="020B0609020204030204" pitchFamily="49" charset="0"/>
              </a:rPr>
              <a:t> ProductName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DimProduct</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ModelName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DimProductCategory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EnglishProductCategoryName</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EnglishProductSubcategoryName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UnitsBalance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UnitCost</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p>
          <a:p>
            <a:r>
              <a:rPr lang="en-US" sz="1000" dirty="0" err="1">
                <a:solidFill>
                  <a:srgbClr val="000000"/>
                </a:solidFill>
                <a:latin typeface="Consolas" panose="020B0609020204030204" pitchFamily="49" charset="0"/>
              </a:rPr>
              <a:t>DimDate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CalendarYear</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DimDate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DayNumberOfYear</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FullDateAlternateKey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MovementDate</a:t>
            </a:r>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endParaRPr lang="en-US" sz="1000" dirty="0">
              <a:solidFill>
                <a:srgbClr val="000000"/>
              </a:solidFill>
              <a:latin typeface="Consolas" panose="020B0609020204030204" pitchFamily="49" charset="0"/>
            </a:endParaRPr>
          </a:p>
          <a:p>
            <a:r>
              <a:rPr lang="en-US" sz="1000" dirty="0">
                <a:solidFill>
                  <a:srgbClr val="FF00FF"/>
                </a:solidFill>
                <a:latin typeface="Consolas" panose="020B0609020204030204" pitchFamily="49" charset="0"/>
              </a:rPr>
              <a:t>ROW_NUMBER</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OVER</a:t>
            </a:r>
            <a:r>
              <a:rPr lang="en-US" sz="1000" dirty="0">
                <a:solidFill>
                  <a:srgbClr val="808080"/>
                </a:solidFill>
                <a:latin typeface="Consolas" panose="020B0609020204030204" pitchFamily="49" charset="0"/>
              </a:rPr>
              <a:t>(</a:t>
            </a:r>
            <a:r>
              <a:rPr lang="en-US" sz="1000" dirty="0">
                <a:solidFill>
                  <a:srgbClr val="0000FF"/>
                </a:solidFill>
                <a:latin typeface="Consolas" panose="020B0609020204030204" pitchFamily="49" charset="0"/>
              </a:rPr>
              <a:t>PARTITION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EnglishProductName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ORDER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UnitCost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desc</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MovementDate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desc</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AS</a:t>
            </a:r>
            <a:r>
              <a:rPr lang="en-US" sz="1000" dirty="0">
                <a:solidFill>
                  <a:srgbClr val="000000"/>
                </a:solidFill>
                <a:latin typeface="Consolas" panose="020B0609020204030204" pitchFamily="49" charset="0"/>
              </a:rPr>
              <a:t> </a:t>
            </a:r>
            <a:r>
              <a:rPr lang="en-US" sz="1000" dirty="0" err="1">
                <a:solidFill>
                  <a:srgbClr val="FF00FF"/>
                </a:solidFill>
                <a:latin typeface="Consolas" panose="020B0609020204030204" pitchFamily="49" charset="0"/>
              </a:rPr>
              <a:t>row_number</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from</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DimDate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DateKey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DimDate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DateKey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FactProductInventory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DimProductSubcategory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ProductSubcategoryKey</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ProductSubcategoryKey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join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DimProductCategory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on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DimProductCategory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ProductCategoryKey</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DimProductSubcategory</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ProductCategoryKey</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a:p>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SELECT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distinct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Top</a:t>
            </a:r>
            <a:r>
              <a:rPr lang="en-US" sz="1000" dirty="0">
                <a:solidFill>
                  <a:srgbClr val="000000"/>
                </a:solidFill>
                <a:latin typeface="Consolas" panose="020B0609020204030204" pitchFamily="49" charset="0"/>
              </a:rPr>
              <a:t> 10</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ProductKey</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ProductName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ModelName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EnglishProductCategoryName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EnglishProductSubcategoryName</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UnitsBalance</a:t>
            </a:r>
            <a:r>
              <a:rPr lang="en-US" sz="1000" dirty="0" err="1">
                <a:solidFill>
                  <a:srgbClr val="808080"/>
                </a:solidFill>
                <a:latin typeface="Consolas" panose="020B0609020204030204" pitchFamily="49" charset="0"/>
              </a:rPr>
              <a:t>,</a:t>
            </a:r>
            <a:r>
              <a:rPr lang="en-US" sz="1000" dirty="0" err="1">
                <a:solidFill>
                  <a:srgbClr val="000000"/>
                </a:solidFill>
                <a:latin typeface="Consolas" panose="020B0609020204030204" pitchFamily="49" charset="0"/>
              </a:rPr>
              <a:t>UnitCost</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FROM</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group_data</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WHERE</a:t>
            </a:r>
            <a:r>
              <a:rPr lang="en-US" sz="1000" dirty="0">
                <a:solidFill>
                  <a:srgbClr val="000000"/>
                </a:solidFill>
                <a:latin typeface="Consolas" panose="020B0609020204030204" pitchFamily="49" charset="0"/>
              </a:rPr>
              <a:t> </a:t>
            </a:r>
            <a:r>
              <a:rPr lang="en-US" sz="1000" dirty="0" err="1">
                <a:solidFill>
                  <a:srgbClr val="FF00FF"/>
                </a:solidFill>
                <a:latin typeface="Consolas" panose="020B0609020204030204" pitchFamily="49" charset="0"/>
              </a:rPr>
              <a:t>row_number</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a:t>
            </a:r>
            <a:r>
              <a:rPr lang="en-US" sz="1000" dirty="0">
                <a:solidFill>
                  <a:srgbClr val="000000"/>
                </a:solidFill>
                <a:latin typeface="Consolas" panose="020B0609020204030204" pitchFamily="49" charset="0"/>
              </a:rPr>
              <a:t>1</a:t>
            </a:r>
          </a:p>
          <a:p>
            <a:r>
              <a:rPr lang="en-US" sz="1000" dirty="0">
                <a:solidFill>
                  <a:srgbClr val="0000FF"/>
                </a:solidFill>
                <a:latin typeface="Consolas" panose="020B0609020204030204" pitchFamily="49" charset="0"/>
              </a:rPr>
              <a:t>order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UnitCost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desc</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a:t>
            </a:r>
            <a:endParaRPr lang="en-US" sz="10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7E26E04F-D9B7-5A95-4468-F268D66B7444}"/>
              </a:ext>
            </a:extLst>
          </p:cNvPr>
          <p:cNvPicPr>
            <a:picLocks noChangeAspect="1"/>
          </p:cNvPicPr>
          <p:nvPr/>
        </p:nvPicPr>
        <p:blipFill>
          <a:blip r:embed="rId2"/>
          <a:stretch>
            <a:fillRect/>
          </a:stretch>
        </p:blipFill>
        <p:spPr>
          <a:xfrm>
            <a:off x="6697043" y="2298642"/>
            <a:ext cx="4912931" cy="2260716"/>
          </a:xfrm>
          <a:prstGeom prst="rect">
            <a:avLst/>
          </a:prstGeom>
        </p:spPr>
      </p:pic>
    </p:spTree>
    <p:extLst>
      <p:ext uri="{BB962C8B-B14F-4D97-AF65-F5344CB8AC3E}">
        <p14:creationId xmlns:p14="http://schemas.microsoft.com/office/powerpoint/2010/main" val="363551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87600C-AC5D-0F48-84F3-929CFB857597}"/>
              </a:ext>
            </a:extLst>
          </p:cNvPr>
          <p:cNvSpPr txBox="1"/>
          <p:nvPr/>
        </p:nvSpPr>
        <p:spPr>
          <a:xfrm>
            <a:off x="652402" y="2710163"/>
            <a:ext cx="1107731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00" normalizeH="0" baseline="0" noProof="0" dirty="0">
                <a:ln>
                  <a:noFill/>
                </a:ln>
                <a:solidFill>
                  <a:srgbClr val="19226D"/>
                </a:solidFill>
                <a:effectLst/>
                <a:uLnTx/>
                <a:uFillTx/>
                <a:latin typeface="BR Omega VN" pitchFamily="2" charset="77"/>
                <a:ea typeface="Meiryo" panose="020B0604030504040204" pitchFamily="34" charset="-128"/>
                <a:cs typeface="Arial" panose="020B0604020202020204" pitchFamily="34" charset="0"/>
              </a:rPr>
              <a:t>SQL Training</a:t>
            </a:r>
          </a:p>
        </p:txBody>
      </p:sp>
      <p:sp>
        <p:nvSpPr>
          <p:cNvPr id="14" name="TextBox 13">
            <a:extLst>
              <a:ext uri="{FF2B5EF4-FFF2-40B4-BE49-F238E27FC236}">
                <a16:creationId xmlns:a16="http://schemas.microsoft.com/office/drawing/2014/main" id="{2EE38518-B08F-E24B-BAE9-166DD1CBF01D}"/>
              </a:ext>
            </a:extLst>
          </p:cNvPr>
          <p:cNvSpPr txBox="1"/>
          <p:nvPr/>
        </p:nvSpPr>
        <p:spPr>
          <a:xfrm>
            <a:off x="714046" y="3668625"/>
            <a:ext cx="44412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37121"/>
                </a:solidFill>
                <a:latin typeface="BR Omega VN" pitchFamily="2" charset="77"/>
                <a:ea typeface="Meiryo" panose="020B0604030504040204" pitchFamily="34" charset="-128"/>
                <a:cs typeface="Segoe UI" panose="020B0502040204020203" pitchFamily="34" charset="0"/>
              </a:rPr>
              <a:t>FWA.EC</a:t>
            </a:r>
            <a:endParaRPr kumimoji="0" lang="en-US" sz="2800" b="1" u="none" strike="noStrike" kern="1200" cap="none" spc="0" normalizeH="0" baseline="0" noProof="0" dirty="0">
              <a:ln>
                <a:noFill/>
              </a:ln>
              <a:solidFill>
                <a:srgbClr val="F37121"/>
              </a:solidFill>
              <a:effectLst/>
              <a:uLnTx/>
              <a:uFillTx/>
              <a:latin typeface="BR Omega VN" pitchFamily="2" charset="77"/>
              <a:ea typeface="Meiryo" panose="020B0604030504040204" pitchFamily="34" charset="-128"/>
              <a:cs typeface="Segoe UI" panose="020B0502040204020203" pitchFamily="34" charset="0"/>
            </a:endParaRPr>
          </a:p>
        </p:txBody>
      </p:sp>
      <p:sp>
        <p:nvSpPr>
          <p:cNvPr id="2" name="Slide Number Placeholder 1">
            <a:extLst>
              <a:ext uri="{FF2B5EF4-FFF2-40B4-BE49-F238E27FC236}">
                <a16:creationId xmlns:a16="http://schemas.microsoft.com/office/drawing/2014/main" id="{F0989B2E-3B70-5C4D-85CA-E8492CF8B4D5}"/>
              </a:ext>
            </a:extLst>
          </p:cNvPr>
          <p:cNvSpPr>
            <a:spLocks noGrp="1"/>
          </p:cNvSpPr>
          <p:nvPr>
            <p:ph type="sldNum" sz="quarter" idx="12"/>
          </p:nvPr>
        </p:nvSpPr>
        <p:spPr/>
        <p:txBody>
          <a:bodyPr/>
          <a:lstStyle/>
          <a:p>
            <a:fld id="{E012F146-47F9-A646-B182-8CC39B8AD32B}" type="slidenum">
              <a:rPr lang="x-none" smtClean="0"/>
              <a:pPr/>
              <a:t>3</a:t>
            </a:fld>
            <a:endParaRPr lang="x-none"/>
          </a:p>
        </p:txBody>
      </p:sp>
      <p:pic>
        <p:nvPicPr>
          <p:cNvPr id="19" name="Picture 18">
            <a:extLst>
              <a:ext uri="{FF2B5EF4-FFF2-40B4-BE49-F238E27FC236}">
                <a16:creationId xmlns:a16="http://schemas.microsoft.com/office/drawing/2014/main" id="{6E233492-2ADD-BB45-AFC5-90F2515BA3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787" b="26203"/>
          <a:stretch/>
        </p:blipFill>
        <p:spPr>
          <a:xfrm>
            <a:off x="180875" y="1618804"/>
            <a:ext cx="2942038" cy="981307"/>
          </a:xfrm>
          <a:prstGeom prst="rect">
            <a:avLst/>
          </a:prstGeom>
        </p:spPr>
      </p:pic>
    </p:spTree>
    <p:extLst>
      <p:ext uri="{BB962C8B-B14F-4D97-AF65-F5344CB8AC3E}">
        <p14:creationId xmlns:p14="http://schemas.microsoft.com/office/powerpoint/2010/main" val="37181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3"/>
                                        </p:tgtEl>
                                        <p:attrNameLst>
                                          <p:attrName>ppt_x</p:attrName>
                                          <p:attrName>ppt_y</p:attrName>
                                        </p:attrNameLst>
                                      </p:cBhvr>
                                      <p:rCtr x="39753" y="0"/>
                                    </p:animMotion>
                                  </p:childTnLst>
                                </p:cTn>
                              </p:par>
                              <p:par>
                                <p:cTn id="7" presetID="35" presetClass="path" presetSubtype="0" accel="50000" decel="50000" fill="hold" grpId="0" nodeType="withEffect">
                                  <p:stCondLst>
                                    <p:cond delay="0"/>
                                  </p:stCondLst>
                                  <p:childTnLst>
                                    <p:animMotion origin="layout" path="M 0.96276 1.85185E-6 L -2.29167E-6 1.85185E-6 " pathEditMode="relative" rAng="0" ptsTypes="AA">
                                      <p:cBhvr>
                                        <p:cTn id="8" dur="1000" fill="hold"/>
                                        <p:tgtEl>
                                          <p:spTgt spid="14"/>
                                        </p:tgtEl>
                                        <p:attrNameLst>
                                          <p:attrName>ppt_x</p:attrName>
                                          <p:attrName>ppt_y</p:attrName>
                                        </p:attrNameLst>
                                      </p:cBhvr>
                                      <p:rCtr x="-481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Internet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30</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Internet Sales</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BE773107-AC39-9DF2-9996-F326B3D659AD}"/>
              </a:ext>
            </a:extLst>
          </p:cNvPr>
          <p:cNvPicPr>
            <a:picLocks noChangeAspect="1"/>
          </p:cNvPicPr>
          <p:nvPr/>
        </p:nvPicPr>
        <p:blipFill>
          <a:blip r:embed="rId2"/>
          <a:stretch>
            <a:fillRect/>
          </a:stretch>
        </p:blipFill>
        <p:spPr>
          <a:xfrm>
            <a:off x="5042516" y="1164222"/>
            <a:ext cx="5708341" cy="5503250"/>
          </a:xfrm>
          <a:prstGeom prst="rect">
            <a:avLst/>
          </a:prstGeom>
        </p:spPr>
      </p:pic>
    </p:spTree>
    <p:extLst>
      <p:ext uri="{BB962C8B-B14F-4D97-AF65-F5344CB8AC3E}">
        <p14:creationId xmlns:p14="http://schemas.microsoft.com/office/powerpoint/2010/main" val="1949224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31</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026097"/>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8</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Internet Sales invoice details of the product whose English Name is "Road-150 Red, 48"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SalesOrderLineNumber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CustomerName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OrderQuantity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DiscountAmount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ProductStandardCost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TotalProductCost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303B644-69B1-498B-C802-E11F2EB7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36" y="2965539"/>
            <a:ext cx="11398928" cy="1755639"/>
          </a:xfrm>
          <a:prstGeom prst="rect">
            <a:avLst/>
          </a:prstGeom>
        </p:spPr>
      </p:pic>
    </p:spTree>
    <p:extLst>
      <p:ext uri="{BB962C8B-B14F-4D97-AF65-F5344CB8AC3E}">
        <p14:creationId xmlns:p14="http://schemas.microsoft.com/office/powerpoint/2010/main" val="1620927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DB85-7553-5673-7B27-74DBDE0C6EE6}"/>
              </a:ext>
            </a:extLst>
          </p:cNvPr>
          <p:cNvSpPr>
            <a:spLocks noGrp="1"/>
          </p:cNvSpPr>
          <p:nvPr>
            <p:ph type="title"/>
          </p:nvPr>
        </p:nvSpPr>
        <p:spPr/>
        <p:txBody>
          <a:bodyPr/>
          <a:lstStyle/>
          <a:p>
            <a:r>
              <a:rPr lang="en-US" dirty="0"/>
              <a:t>8.ANSWER</a:t>
            </a:r>
          </a:p>
        </p:txBody>
      </p:sp>
      <p:sp>
        <p:nvSpPr>
          <p:cNvPr id="3" name="Slide Number Placeholder 2">
            <a:extLst>
              <a:ext uri="{FF2B5EF4-FFF2-40B4-BE49-F238E27FC236}">
                <a16:creationId xmlns:a16="http://schemas.microsoft.com/office/drawing/2014/main" id="{CF1E1851-DDB4-28E1-3BAD-1572B639E0E8}"/>
              </a:ext>
            </a:extLst>
          </p:cNvPr>
          <p:cNvSpPr>
            <a:spLocks noGrp="1"/>
          </p:cNvSpPr>
          <p:nvPr>
            <p:ph type="sldNum" sz="quarter" idx="12"/>
          </p:nvPr>
        </p:nvSpPr>
        <p:spPr/>
        <p:txBody>
          <a:bodyPr/>
          <a:lstStyle/>
          <a:p>
            <a:fld id="{E012F146-47F9-A646-B182-8CC39B8AD32B}" type="slidenum">
              <a:rPr lang="x-none" smtClean="0"/>
              <a:pPr/>
              <a:t>32</a:t>
            </a:fld>
            <a:endParaRPr lang="x-none"/>
          </a:p>
        </p:txBody>
      </p:sp>
      <p:sp>
        <p:nvSpPr>
          <p:cNvPr id="5" name="TextBox 4">
            <a:extLst>
              <a:ext uri="{FF2B5EF4-FFF2-40B4-BE49-F238E27FC236}">
                <a16:creationId xmlns:a16="http://schemas.microsoft.com/office/drawing/2014/main" id="{3446C495-7EEE-B1BA-04BB-DBE77914734C}"/>
              </a:ext>
            </a:extLst>
          </p:cNvPr>
          <p:cNvSpPr txBox="1"/>
          <p:nvPr/>
        </p:nvSpPr>
        <p:spPr>
          <a:xfrm>
            <a:off x="336885" y="1183908"/>
            <a:ext cx="6595711" cy="397031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SalesOrderNumber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SalesOrderLineNumber</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MiddleName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LastName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CustomerName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EnglishProductName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ProductName</a:t>
            </a:r>
          </a:p>
          <a:p>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OrderQuantity</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UnitPrice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DiscountAmount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ProductStandardCost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TotalProductCost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FactInternetSales</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FactInternetSales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DimCustomer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DimCustomer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FactInternetSales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CustomerKey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DimProduct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EnglishProductName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'Road-150 Red, 48'</a:t>
            </a:r>
            <a:r>
              <a:rPr lang="en-US" sz="18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5FE8AD50-58C6-85F2-8E21-5809E9BFF660}"/>
              </a:ext>
            </a:extLst>
          </p:cNvPr>
          <p:cNvPicPr>
            <a:picLocks noChangeAspect="1"/>
          </p:cNvPicPr>
          <p:nvPr/>
        </p:nvPicPr>
        <p:blipFill>
          <a:blip r:embed="rId2"/>
          <a:stretch>
            <a:fillRect/>
          </a:stretch>
        </p:blipFill>
        <p:spPr>
          <a:xfrm>
            <a:off x="6225819" y="1270535"/>
            <a:ext cx="5384155" cy="2034428"/>
          </a:xfrm>
          <a:prstGeom prst="rect">
            <a:avLst/>
          </a:prstGeom>
        </p:spPr>
      </p:pic>
    </p:spTree>
    <p:extLst>
      <p:ext uri="{BB962C8B-B14F-4D97-AF65-F5344CB8AC3E}">
        <p14:creationId xmlns:p14="http://schemas.microsoft.com/office/powerpoint/2010/main" val="3823322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286158"/>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9. Get information 20 Internet Sales invoices with the highest total payable including the following columns: </a:t>
            </a:r>
            <a:r>
              <a:rPr lang="en-US" altLang="en-US" sz="2000" b="1" i="1" dirty="0" err="1">
                <a:solidFill>
                  <a:schemeClr val="accent5"/>
                </a:solidFill>
                <a:latin typeface="Times New Roman" panose="02020603050405020304" pitchFamily="18" charset="0"/>
                <a:cs typeface="Times New Roman" panose="02020603050405020304" pitchFamily="18" charset="0"/>
              </a:rPr>
              <a:t>CustomerName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CustomerKey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lang="en-US" altLang="en-US" sz="2000" b="1" i="1" dirty="0">
              <a:solidFill>
                <a:schemeClr val="accent5"/>
              </a:solidFill>
              <a:latin typeface="Times New Roman" panose="02020603050405020304" pitchFamily="18" charset="0"/>
              <a:cs typeface="Times New Roman" panose="02020603050405020304" pitchFamily="18" charset="0"/>
            </a:endParaRPr>
          </a:p>
          <a:p>
            <a:pPr lvl="0"/>
            <a:endParaRPr lang="en-US" altLang="en-US" sz="2000" b="1" dirty="0">
              <a:solidFill>
                <a:schemeClr val="accent5"/>
              </a:solidFill>
              <a:latin typeface="Times New Roman" panose="02020603050405020304" pitchFamily="18" charset="0"/>
              <a:cs typeface="Times New Roman" panose="02020603050405020304" pitchFamily="18" charset="0"/>
            </a:endParaRPr>
          </a:p>
          <a:p>
            <a:pPr lvl="0"/>
            <a:r>
              <a:rPr lang="en-US" altLang="en-US" sz="2000" i="1" dirty="0">
                <a:solidFill>
                  <a:schemeClr val="accent5"/>
                </a:solidFill>
                <a:latin typeface="Times New Roman" panose="02020603050405020304" pitchFamily="18" charset="0"/>
                <a:cs typeface="Times New Roman" panose="02020603050405020304" pitchFamily="18" charset="0"/>
              </a:rPr>
              <a:t>Note: </a:t>
            </a:r>
            <a:r>
              <a:rPr lang="en-US" altLang="en-US" sz="2000"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i="1" dirty="0">
                <a:solidFill>
                  <a:schemeClr val="accent5"/>
                </a:solidFill>
                <a:latin typeface="Times New Roman" panose="02020603050405020304" pitchFamily="18" charset="0"/>
                <a:cs typeface="Times New Roman" panose="02020603050405020304" pitchFamily="18" charset="0"/>
              </a:rPr>
              <a:t> has multiple </a:t>
            </a:r>
            <a:r>
              <a:rPr lang="en-US" altLang="en-US" sz="2000" i="1" dirty="0" err="1">
                <a:solidFill>
                  <a:schemeClr val="accent5"/>
                </a:solidFill>
                <a:latin typeface="Times New Roman" panose="02020603050405020304" pitchFamily="18" charset="0"/>
                <a:cs typeface="Times New Roman" panose="02020603050405020304" pitchFamily="18" charset="0"/>
              </a:rPr>
              <a:t>SalesOrderLineNumber</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B047CA6F-8F6A-576B-B224-ACA7FD03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3152853"/>
            <a:ext cx="10376433" cy="2578233"/>
          </a:xfrm>
          <a:prstGeom prst="rect">
            <a:avLst/>
          </a:prstGeom>
        </p:spPr>
      </p:pic>
    </p:spTree>
    <p:extLst>
      <p:ext uri="{BB962C8B-B14F-4D97-AF65-F5344CB8AC3E}">
        <p14:creationId xmlns:p14="http://schemas.microsoft.com/office/powerpoint/2010/main" val="375645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1118-AE72-D6C9-EEF8-EB36306737BE}"/>
              </a:ext>
            </a:extLst>
          </p:cNvPr>
          <p:cNvSpPr>
            <a:spLocks noGrp="1"/>
          </p:cNvSpPr>
          <p:nvPr>
            <p:ph type="title"/>
          </p:nvPr>
        </p:nvSpPr>
        <p:spPr/>
        <p:txBody>
          <a:bodyPr/>
          <a:lstStyle/>
          <a:p>
            <a:r>
              <a:rPr lang="en-US" dirty="0"/>
              <a:t>9.ANSWER</a:t>
            </a:r>
          </a:p>
        </p:txBody>
      </p:sp>
      <p:sp>
        <p:nvSpPr>
          <p:cNvPr id="3" name="Slide Number Placeholder 2">
            <a:extLst>
              <a:ext uri="{FF2B5EF4-FFF2-40B4-BE49-F238E27FC236}">
                <a16:creationId xmlns:a16="http://schemas.microsoft.com/office/drawing/2014/main" id="{98B9B889-4BED-5F13-93CB-F2E7CE699260}"/>
              </a:ext>
            </a:extLst>
          </p:cNvPr>
          <p:cNvSpPr>
            <a:spLocks noGrp="1"/>
          </p:cNvSpPr>
          <p:nvPr>
            <p:ph type="sldNum" sz="quarter" idx="12"/>
          </p:nvPr>
        </p:nvSpPr>
        <p:spPr/>
        <p:txBody>
          <a:bodyPr/>
          <a:lstStyle/>
          <a:p>
            <a:fld id="{E012F146-47F9-A646-B182-8CC39B8AD32B}" type="slidenum">
              <a:rPr lang="x-none" smtClean="0"/>
              <a:pPr/>
              <a:t>34</a:t>
            </a:fld>
            <a:endParaRPr lang="x-none"/>
          </a:p>
        </p:txBody>
      </p:sp>
      <p:sp>
        <p:nvSpPr>
          <p:cNvPr id="5" name="TextBox 4">
            <a:extLst>
              <a:ext uri="{FF2B5EF4-FFF2-40B4-BE49-F238E27FC236}">
                <a16:creationId xmlns:a16="http://schemas.microsoft.com/office/drawing/2014/main" id="{D4A14C37-61FF-60F3-F070-6B24DCD337DF}"/>
              </a:ext>
            </a:extLst>
          </p:cNvPr>
          <p:cNvSpPr txBox="1"/>
          <p:nvPr/>
        </p:nvSpPr>
        <p:spPr>
          <a:xfrm>
            <a:off x="631030" y="1172766"/>
            <a:ext cx="5769769" cy="397031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MAX</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MiddleName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LastName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CustomerName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SalesOrderNumber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MAX</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CustomerKey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TotalProductCost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TotalOrderCost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FactInternetSales</a:t>
            </a:r>
            <a:r>
              <a:rPr lang="en-US" sz="1800" dirty="0">
                <a:solidFill>
                  <a:srgbClr val="000000"/>
                </a:solidFill>
                <a:latin typeface="Consolas" panose="020B0609020204030204" pitchFamily="49" charset="0"/>
              </a:rPr>
              <a:t> s</a:t>
            </a:r>
          </a:p>
          <a:p>
            <a:r>
              <a:rPr lang="en-US" sz="1800" dirty="0">
                <a:solidFill>
                  <a:srgbClr val="808080"/>
                </a:solidFill>
                <a:latin typeface="Consolas" panose="020B0609020204030204" pitchFamily="49" charset="0"/>
              </a:rPr>
              <a:t>JOIN</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DimCustomer</a:t>
            </a:r>
            <a:r>
              <a:rPr lang="en-US" sz="1800" dirty="0">
                <a:solidFill>
                  <a:srgbClr val="000000"/>
                </a:solidFill>
                <a:latin typeface="Consolas" panose="020B0609020204030204" pitchFamily="49" charset="0"/>
              </a:rPr>
              <a:t> c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SalesOrderNumber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TotalProductCost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48105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Reseller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Reseller Sales</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D32EF188-360B-ED53-09D6-1710125701FE}"/>
              </a:ext>
            </a:extLst>
          </p:cNvPr>
          <p:cNvPicPr>
            <a:picLocks noChangeAspect="1"/>
          </p:cNvPicPr>
          <p:nvPr/>
        </p:nvPicPr>
        <p:blipFill>
          <a:blip r:embed="rId2"/>
          <a:stretch>
            <a:fillRect/>
          </a:stretch>
        </p:blipFill>
        <p:spPr>
          <a:xfrm>
            <a:off x="4807687" y="1144412"/>
            <a:ext cx="6048604" cy="5561860"/>
          </a:xfrm>
          <a:prstGeom prst="rect">
            <a:avLst/>
          </a:prstGeom>
        </p:spPr>
      </p:pic>
    </p:spTree>
    <p:extLst>
      <p:ext uri="{BB962C8B-B14F-4D97-AF65-F5344CB8AC3E}">
        <p14:creationId xmlns:p14="http://schemas.microsoft.com/office/powerpoint/2010/main" val="60959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Reseller Sales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188691"/>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10. Get the top 10 resellers with the highest revenue including the following schools:</a:t>
            </a:r>
          </a:p>
          <a:p>
            <a:pPr lvl="0"/>
            <a:r>
              <a:rPr lang="en-US" altLang="en-US" sz="2000" b="1" i="1" dirty="0" err="1">
                <a:solidFill>
                  <a:schemeClr val="accent5"/>
                </a:solidFill>
                <a:latin typeface="Times New Roman" panose="02020603050405020304" pitchFamily="18" charset="0"/>
                <a:cs typeface="Times New Roman" panose="02020603050405020304" pitchFamily="18" charset="0"/>
              </a:rPr>
              <a:t>ResellerName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ResellerKey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TotalQuantity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733E121E-0B60-B03D-4334-CB3024F4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98" y="2710163"/>
            <a:ext cx="11760804" cy="2578233"/>
          </a:xfrm>
          <a:prstGeom prst="rect">
            <a:avLst/>
          </a:prstGeom>
        </p:spPr>
      </p:pic>
    </p:spTree>
    <p:extLst>
      <p:ext uri="{BB962C8B-B14F-4D97-AF65-F5344CB8AC3E}">
        <p14:creationId xmlns:p14="http://schemas.microsoft.com/office/powerpoint/2010/main" val="1442628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13DA-243F-0397-010F-C66D4F27D388}"/>
              </a:ext>
            </a:extLst>
          </p:cNvPr>
          <p:cNvSpPr>
            <a:spLocks noGrp="1"/>
          </p:cNvSpPr>
          <p:nvPr>
            <p:ph type="title"/>
          </p:nvPr>
        </p:nvSpPr>
        <p:spPr>
          <a:xfrm>
            <a:off x="525780" y="190527"/>
            <a:ext cx="2226945" cy="711081"/>
          </a:xfrm>
        </p:spPr>
        <p:txBody>
          <a:bodyPr/>
          <a:lstStyle/>
          <a:p>
            <a:r>
              <a:rPr lang="en-US" dirty="0"/>
              <a:t>10.ANSWER</a:t>
            </a:r>
          </a:p>
        </p:txBody>
      </p:sp>
      <p:sp>
        <p:nvSpPr>
          <p:cNvPr id="3" name="Slide Number Placeholder 2">
            <a:extLst>
              <a:ext uri="{FF2B5EF4-FFF2-40B4-BE49-F238E27FC236}">
                <a16:creationId xmlns:a16="http://schemas.microsoft.com/office/drawing/2014/main" id="{DB722A1C-3368-40DF-C4BA-D56F35125DF8}"/>
              </a:ext>
            </a:extLst>
          </p:cNvPr>
          <p:cNvSpPr>
            <a:spLocks noGrp="1"/>
          </p:cNvSpPr>
          <p:nvPr>
            <p:ph type="sldNum" sz="quarter" idx="12"/>
          </p:nvPr>
        </p:nvSpPr>
        <p:spPr/>
        <p:txBody>
          <a:bodyPr/>
          <a:lstStyle/>
          <a:p>
            <a:fld id="{E012F146-47F9-A646-B182-8CC39B8AD32B}" type="slidenum">
              <a:rPr lang="x-none" smtClean="0"/>
              <a:pPr/>
              <a:t>37</a:t>
            </a:fld>
            <a:endParaRPr lang="x-none"/>
          </a:p>
        </p:txBody>
      </p:sp>
      <p:sp>
        <p:nvSpPr>
          <p:cNvPr id="5" name="TextBox 4">
            <a:extLst>
              <a:ext uri="{FF2B5EF4-FFF2-40B4-BE49-F238E27FC236}">
                <a16:creationId xmlns:a16="http://schemas.microsoft.com/office/drawing/2014/main" id="{0353EDBE-FCE5-0307-1249-1939217A2E54}"/>
              </a:ext>
            </a:extLst>
          </p:cNvPr>
          <p:cNvSpPr txBox="1"/>
          <p:nvPr/>
        </p:nvSpPr>
        <p:spPr>
          <a:xfrm>
            <a:off x="525780" y="1266825"/>
            <a:ext cx="5360193" cy="3693319"/>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top</a:t>
            </a:r>
            <a:r>
              <a:rPr lang="en-US" sz="1800" dirty="0">
                <a:solidFill>
                  <a:srgbClr val="000000"/>
                </a:solidFill>
                <a:latin typeface="Consolas" panose="020B0609020204030204" pitchFamily="49" charset="0"/>
              </a:rPr>
              <a:t> 10</a:t>
            </a: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MAX</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ResellerName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ResellerKey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TotalOrderCost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FactResellerSales</a:t>
            </a:r>
            <a:r>
              <a:rPr lang="en-US" sz="1800" dirty="0">
                <a:solidFill>
                  <a:srgbClr val="000000"/>
                </a:solidFill>
                <a:latin typeface="Consolas" panose="020B0609020204030204" pitchFamily="49" charset="0"/>
              </a:rPr>
              <a:t> s</a:t>
            </a:r>
          </a:p>
          <a:p>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Join</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DimReseller</a:t>
            </a:r>
            <a:r>
              <a:rPr lang="en-US" sz="1800" dirty="0">
                <a:solidFill>
                  <a:srgbClr val="000000"/>
                </a:solidFill>
                <a:latin typeface="Consolas" panose="020B0609020204030204" pitchFamily="49" charset="0"/>
              </a:rPr>
              <a:t> r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ResellerKey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ResellerKey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ResellerKey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pic>
        <p:nvPicPr>
          <p:cNvPr id="7" name="Picture 6">
            <a:extLst>
              <a:ext uri="{FF2B5EF4-FFF2-40B4-BE49-F238E27FC236}">
                <a16:creationId xmlns:a16="http://schemas.microsoft.com/office/drawing/2014/main" id="{C57EB022-9929-C1F3-95AA-B641F566542E}"/>
              </a:ext>
            </a:extLst>
          </p:cNvPr>
          <p:cNvPicPr>
            <a:picLocks noChangeAspect="1"/>
          </p:cNvPicPr>
          <p:nvPr/>
        </p:nvPicPr>
        <p:blipFill>
          <a:blip r:embed="rId2"/>
          <a:stretch>
            <a:fillRect/>
          </a:stretch>
        </p:blipFill>
        <p:spPr>
          <a:xfrm>
            <a:off x="6096000" y="1981200"/>
            <a:ext cx="5406740" cy="2660706"/>
          </a:xfrm>
          <a:prstGeom prst="rect">
            <a:avLst/>
          </a:prstGeom>
        </p:spPr>
      </p:pic>
    </p:spTree>
    <p:extLst>
      <p:ext uri="{BB962C8B-B14F-4D97-AF65-F5344CB8AC3E}">
        <p14:creationId xmlns:p14="http://schemas.microsoft.com/office/powerpoint/2010/main" val="3389217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04. </a:t>
            </a:r>
            <a:r>
              <a:rPr lang="en-US" sz="4800" b="1" spc="-100" dirty="0">
                <a:solidFill>
                  <a:srgbClr val="172054"/>
                </a:solidFill>
                <a:latin typeface="BR Omega" pitchFamily="2" charset="77"/>
                <a:cs typeface="Arial" panose="020B0604020202020204" pitchFamily="34" charset="0"/>
              </a:rPr>
              <a:t>Optimize</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Tree>
    <p:extLst>
      <p:ext uri="{BB962C8B-B14F-4D97-AF65-F5344CB8AC3E}">
        <p14:creationId xmlns:p14="http://schemas.microsoft.com/office/powerpoint/2010/main" val="342154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1. </a:t>
            </a:r>
            <a:r>
              <a:rPr lang="en-VN" dirty="0"/>
              <a:t>Subquery vs 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39</a:t>
            </a:fld>
            <a:endParaRPr lang="x-none"/>
          </a:p>
        </p:txBody>
      </p:sp>
      <p:sp>
        <p:nvSpPr>
          <p:cNvPr id="7" name="TextBox 6">
            <a:extLst>
              <a:ext uri="{FF2B5EF4-FFF2-40B4-BE49-F238E27FC236}">
                <a16:creationId xmlns:a16="http://schemas.microsoft.com/office/drawing/2014/main" id="{7B57F143-00A1-CCAA-AC3D-01DA117172A3}"/>
              </a:ext>
            </a:extLst>
          </p:cNvPr>
          <p:cNvSpPr txBox="1"/>
          <p:nvPr/>
        </p:nvSpPr>
        <p:spPr>
          <a:xfrm>
            <a:off x="596800" y="1122783"/>
            <a:ext cx="11193115" cy="1754326"/>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chemeClr val="accent5"/>
                </a:solidFill>
              </a:rPr>
              <a:t>A join is a query that combines records from two or more tables. A join will be performed whenever multiple tables appear in the FROM clause of the query.</a:t>
            </a:r>
          </a:p>
          <a:p>
            <a:pPr algn="just"/>
            <a:endParaRPr lang="en-US" b="1" dirty="0">
              <a:solidFill>
                <a:schemeClr val="accent5"/>
              </a:solidFill>
            </a:endParaRPr>
          </a:p>
          <a:p>
            <a:pPr marL="285750" indent="-285750" algn="just">
              <a:buFont typeface="Arial" panose="020B0604020202020204" pitchFamily="34" charset="0"/>
              <a:buChar char="•"/>
            </a:pPr>
            <a:r>
              <a:rPr lang="en-US" b="1" dirty="0">
                <a:solidFill>
                  <a:schemeClr val="accent5"/>
                </a:solidFill>
              </a:rPr>
              <a:t>A Subquery or Inner query or Nested query is a query within SQL query and embedded within the WHERE clause. A Subquery is a SELECT statement that is embedded in a clause of another SQL statement.</a:t>
            </a:r>
          </a:p>
        </p:txBody>
      </p:sp>
      <p:sp>
        <p:nvSpPr>
          <p:cNvPr id="19" name="TextBox 18">
            <a:extLst>
              <a:ext uri="{FF2B5EF4-FFF2-40B4-BE49-F238E27FC236}">
                <a16:creationId xmlns:a16="http://schemas.microsoft.com/office/drawing/2014/main" id="{7BBF09E1-B3FF-AB03-424F-7D91550283AF}"/>
              </a:ext>
            </a:extLst>
          </p:cNvPr>
          <p:cNvSpPr txBox="1"/>
          <p:nvPr/>
        </p:nvSpPr>
        <p:spPr>
          <a:xfrm>
            <a:off x="658944" y="3429000"/>
            <a:ext cx="11382293" cy="923330"/>
          </a:xfrm>
          <a:prstGeom prst="rect">
            <a:avLst/>
          </a:prstGeom>
          <a:noFill/>
        </p:spPr>
        <p:txBody>
          <a:bodyPr wrap="square">
            <a:spAutoFit/>
          </a:bodyPr>
          <a:lstStyle/>
          <a:p>
            <a:pPr algn="just"/>
            <a:r>
              <a:rPr lang="en-US" i="1" dirty="0">
                <a:solidFill>
                  <a:schemeClr val="accent5"/>
                </a:solidFill>
              </a:rPr>
              <a:t>              There is no generic answer. It depends on the platform, the purpose you are using. A subquery is easier to write, but a joint might be better optimized by the server. For example a Left Outer join typically works faster because servers optimize it.</a:t>
            </a:r>
          </a:p>
        </p:txBody>
      </p:sp>
      <p:sp>
        <p:nvSpPr>
          <p:cNvPr id="20" name="Arrow: Right 19">
            <a:extLst>
              <a:ext uri="{FF2B5EF4-FFF2-40B4-BE49-F238E27FC236}">
                <a16:creationId xmlns:a16="http://schemas.microsoft.com/office/drawing/2014/main" id="{F9896371-10A7-3A4D-E676-C105E203666E}"/>
              </a:ext>
            </a:extLst>
          </p:cNvPr>
          <p:cNvSpPr/>
          <p:nvPr/>
        </p:nvSpPr>
        <p:spPr>
          <a:xfrm>
            <a:off x="790111" y="3505182"/>
            <a:ext cx="674704" cy="24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92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F60A95E7-5ADA-1B45-BC37-21B446B9DAC7}"/>
              </a:ext>
            </a:extLst>
          </p:cNvPr>
          <p:cNvPicPr>
            <a:picLocks noChangeAspect="1"/>
          </p:cNvPicPr>
          <p:nvPr/>
        </p:nvPicPr>
        <p:blipFill>
          <a:blip r:embed="rId2">
            <a:alphaModFix amt="63000"/>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D1BAEC-2F35-9E4E-822B-46FF5EB8B540}"/>
              </a:ext>
            </a:extLst>
          </p:cNvPr>
          <p:cNvSpPr/>
          <p:nvPr/>
        </p:nvSpPr>
        <p:spPr>
          <a:xfrm>
            <a:off x="29059" y="69146"/>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t>
            </a:r>
          </a:p>
        </p:txBody>
      </p:sp>
      <p:sp>
        <p:nvSpPr>
          <p:cNvPr id="20" name="TextBox 19">
            <a:extLst>
              <a:ext uri="{FF2B5EF4-FFF2-40B4-BE49-F238E27FC236}">
                <a16:creationId xmlns:a16="http://schemas.microsoft.com/office/drawing/2014/main" id="{E9B0FE60-B900-8743-81EA-8590FF02BE15}"/>
              </a:ext>
            </a:extLst>
          </p:cNvPr>
          <p:cNvSpPr txBox="1"/>
          <p:nvPr/>
        </p:nvSpPr>
        <p:spPr>
          <a:xfrm>
            <a:off x="466138" y="3013501"/>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rPr>
              <a:t>CONTENT</a:t>
            </a:r>
          </a:p>
        </p:txBody>
      </p:sp>
      <p:grpSp>
        <p:nvGrpSpPr>
          <p:cNvPr id="21" name="Group 20">
            <a:extLst>
              <a:ext uri="{FF2B5EF4-FFF2-40B4-BE49-F238E27FC236}">
                <a16:creationId xmlns:a16="http://schemas.microsoft.com/office/drawing/2014/main" id="{110700B9-396B-F94A-B785-85220A672262}"/>
              </a:ext>
            </a:extLst>
          </p:cNvPr>
          <p:cNvGrpSpPr/>
          <p:nvPr/>
        </p:nvGrpSpPr>
        <p:grpSpPr>
          <a:xfrm>
            <a:off x="4744496" y="2518104"/>
            <a:ext cx="6106924" cy="773713"/>
            <a:chOff x="5829424" y="1893693"/>
            <a:chExt cx="7956148" cy="1008000"/>
          </a:xfrm>
        </p:grpSpPr>
        <p:grpSp>
          <p:nvGrpSpPr>
            <p:cNvPr id="22" name="Group 21">
              <a:extLst>
                <a:ext uri="{FF2B5EF4-FFF2-40B4-BE49-F238E27FC236}">
                  <a16:creationId xmlns:a16="http://schemas.microsoft.com/office/drawing/2014/main" id="{CE5A0757-B179-2346-B244-C95262501B00}"/>
                </a:ext>
              </a:extLst>
            </p:cNvPr>
            <p:cNvGrpSpPr/>
            <p:nvPr/>
          </p:nvGrpSpPr>
          <p:grpSpPr>
            <a:xfrm>
              <a:off x="5829424" y="1893693"/>
              <a:ext cx="1008000" cy="1008000"/>
              <a:chOff x="5829424" y="1893693"/>
              <a:chExt cx="1008000" cy="1008000"/>
            </a:xfrm>
          </p:grpSpPr>
          <p:sp>
            <p:nvSpPr>
              <p:cNvPr id="24" name="Oval 23">
                <a:extLst>
                  <a:ext uri="{FF2B5EF4-FFF2-40B4-BE49-F238E27FC236}">
                    <a16:creationId xmlns:a16="http://schemas.microsoft.com/office/drawing/2014/main" id="{A7B77D34-59AC-564E-A016-CE9A807742A2}"/>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5" name="Oval 24">
                <a:extLst>
                  <a:ext uri="{FF2B5EF4-FFF2-40B4-BE49-F238E27FC236}">
                    <a16:creationId xmlns:a16="http://schemas.microsoft.com/office/drawing/2014/main" id="{776B1E6D-3CEF-F74B-8F34-20975835D89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22A3045B-ABCF-A74A-8F1D-28DE093DD565}"/>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2</a:t>
                </a:r>
              </a:p>
            </p:txBody>
          </p:sp>
        </p:grpSp>
        <p:sp>
          <p:nvSpPr>
            <p:cNvPr id="23" name="TextBox 22">
              <a:extLst>
                <a:ext uri="{FF2B5EF4-FFF2-40B4-BE49-F238E27FC236}">
                  <a16:creationId xmlns:a16="http://schemas.microsoft.com/office/drawing/2014/main" id="{29A13FCF-3514-E041-B741-76142C83DFE8}"/>
                </a:ext>
              </a:extLst>
            </p:cNvPr>
            <p:cNvSpPr txBox="1"/>
            <p:nvPr/>
          </p:nvSpPr>
          <p:spPr>
            <a:xfrm>
              <a:off x="7164405" y="2191583"/>
              <a:ext cx="6621167" cy="521267"/>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Exam</a:t>
              </a:r>
            </a:p>
          </p:txBody>
        </p:sp>
      </p:grpSp>
      <p:grpSp>
        <p:nvGrpSpPr>
          <p:cNvPr id="27" name="Group 26">
            <a:extLst>
              <a:ext uri="{FF2B5EF4-FFF2-40B4-BE49-F238E27FC236}">
                <a16:creationId xmlns:a16="http://schemas.microsoft.com/office/drawing/2014/main" id="{BD610524-0DFA-634F-863B-68CCA9095A1E}"/>
              </a:ext>
            </a:extLst>
          </p:cNvPr>
          <p:cNvGrpSpPr/>
          <p:nvPr/>
        </p:nvGrpSpPr>
        <p:grpSpPr>
          <a:xfrm>
            <a:off x="4744495" y="4693414"/>
            <a:ext cx="6106924" cy="773714"/>
            <a:chOff x="5829424" y="4069003"/>
            <a:chExt cx="7956148" cy="1008000"/>
          </a:xfrm>
        </p:grpSpPr>
        <p:grpSp>
          <p:nvGrpSpPr>
            <p:cNvPr id="28" name="Group 27">
              <a:extLst>
                <a:ext uri="{FF2B5EF4-FFF2-40B4-BE49-F238E27FC236}">
                  <a16:creationId xmlns:a16="http://schemas.microsoft.com/office/drawing/2014/main" id="{3EE0B513-0395-394D-B3DD-0F88D4AA6741}"/>
                </a:ext>
              </a:extLst>
            </p:cNvPr>
            <p:cNvGrpSpPr/>
            <p:nvPr/>
          </p:nvGrpSpPr>
          <p:grpSpPr>
            <a:xfrm>
              <a:off x="5829424" y="4069003"/>
              <a:ext cx="1008000" cy="1008000"/>
              <a:chOff x="5829424" y="4069003"/>
              <a:chExt cx="1008000" cy="1008000"/>
            </a:xfrm>
          </p:grpSpPr>
          <p:sp>
            <p:nvSpPr>
              <p:cNvPr id="30" name="Oval 29">
                <a:extLst>
                  <a:ext uri="{FF2B5EF4-FFF2-40B4-BE49-F238E27FC236}">
                    <a16:creationId xmlns:a16="http://schemas.microsoft.com/office/drawing/2014/main" id="{D4CBECF1-7A1A-1648-981C-DC8D440D0F94}"/>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1" name="Oval 30">
                <a:extLst>
                  <a:ext uri="{FF2B5EF4-FFF2-40B4-BE49-F238E27FC236}">
                    <a16:creationId xmlns:a16="http://schemas.microsoft.com/office/drawing/2014/main" id="{EC57C8F3-8BA8-1E4D-A7C9-35671FEF3DBC}"/>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TextBox 31">
                <a:extLst>
                  <a:ext uri="{FF2B5EF4-FFF2-40B4-BE49-F238E27FC236}">
                    <a16:creationId xmlns:a16="http://schemas.microsoft.com/office/drawing/2014/main" id="{ECB4D598-C08D-294D-947A-9FD0E4EEE309}"/>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4</a:t>
                </a:r>
              </a:p>
            </p:txBody>
          </p:sp>
        </p:grpSp>
        <p:sp>
          <p:nvSpPr>
            <p:cNvPr id="29" name="TextBox 28">
              <a:extLst>
                <a:ext uri="{FF2B5EF4-FFF2-40B4-BE49-F238E27FC236}">
                  <a16:creationId xmlns:a16="http://schemas.microsoft.com/office/drawing/2014/main" id="{5A910B11-EE25-6348-818D-8928A5AE19F8}"/>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Optimize</a:t>
              </a:r>
            </a:p>
          </p:txBody>
        </p:sp>
      </p:grpSp>
      <p:grpSp>
        <p:nvGrpSpPr>
          <p:cNvPr id="33" name="Group 32">
            <a:extLst>
              <a:ext uri="{FF2B5EF4-FFF2-40B4-BE49-F238E27FC236}">
                <a16:creationId xmlns:a16="http://schemas.microsoft.com/office/drawing/2014/main" id="{57DBD324-A163-B74F-BB58-97AA6EB6043A}"/>
              </a:ext>
            </a:extLst>
          </p:cNvPr>
          <p:cNvGrpSpPr/>
          <p:nvPr/>
        </p:nvGrpSpPr>
        <p:grpSpPr>
          <a:xfrm>
            <a:off x="4744496" y="1430449"/>
            <a:ext cx="6117171" cy="773713"/>
            <a:chOff x="5807760" y="1383135"/>
            <a:chExt cx="7969499" cy="1008000"/>
          </a:xfrm>
        </p:grpSpPr>
        <p:grpSp>
          <p:nvGrpSpPr>
            <p:cNvPr id="34" name="Group 33">
              <a:extLst>
                <a:ext uri="{FF2B5EF4-FFF2-40B4-BE49-F238E27FC236}">
                  <a16:creationId xmlns:a16="http://schemas.microsoft.com/office/drawing/2014/main" id="{F17A860F-6F27-6A40-9312-4CA83B52FACB}"/>
                </a:ext>
              </a:extLst>
            </p:cNvPr>
            <p:cNvGrpSpPr/>
            <p:nvPr/>
          </p:nvGrpSpPr>
          <p:grpSpPr>
            <a:xfrm>
              <a:off x="5807760" y="1383135"/>
              <a:ext cx="7969499" cy="1008000"/>
              <a:chOff x="5829424" y="806038"/>
              <a:chExt cx="7969499" cy="1008000"/>
            </a:xfrm>
          </p:grpSpPr>
          <p:grpSp>
            <p:nvGrpSpPr>
              <p:cNvPr id="37" name="Group 36">
                <a:extLst>
                  <a:ext uri="{FF2B5EF4-FFF2-40B4-BE49-F238E27FC236}">
                    <a16:creationId xmlns:a16="http://schemas.microsoft.com/office/drawing/2014/main" id="{C00C3D81-B155-1F4C-9F57-9C3137E8DFF0}"/>
                  </a:ext>
                </a:extLst>
              </p:cNvPr>
              <p:cNvGrpSpPr/>
              <p:nvPr/>
            </p:nvGrpSpPr>
            <p:grpSpPr>
              <a:xfrm>
                <a:off x="5829424" y="806038"/>
                <a:ext cx="1008000" cy="1008000"/>
                <a:chOff x="5829424" y="806038"/>
                <a:chExt cx="1008000" cy="1008000"/>
              </a:xfrm>
            </p:grpSpPr>
            <p:sp>
              <p:nvSpPr>
                <p:cNvPr id="39" name="Oval 38">
                  <a:extLst>
                    <a:ext uri="{FF2B5EF4-FFF2-40B4-BE49-F238E27FC236}">
                      <a16:creationId xmlns:a16="http://schemas.microsoft.com/office/drawing/2014/main" id="{36EBEB63-E6F2-4844-A53F-5519696E6BD9}"/>
                    </a:ext>
                  </a:extLst>
                </p:cNvPr>
                <p:cNvSpPr>
                  <a:spLocks noChangeAspect="1"/>
                </p:cNvSpPr>
                <p:nvPr/>
              </p:nvSpPr>
              <p:spPr>
                <a:xfrm flipH="1">
                  <a:off x="5829424" y="80603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0" name="Oval 39">
                  <a:extLst>
                    <a:ext uri="{FF2B5EF4-FFF2-40B4-BE49-F238E27FC236}">
                      <a16:creationId xmlns:a16="http://schemas.microsoft.com/office/drawing/2014/main" id="{ABF585F2-A81A-D047-87D6-A253AC2C4042}"/>
                    </a:ext>
                  </a:extLst>
                </p:cNvPr>
                <p:cNvSpPr>
                  <a:spLocks noChangeAspect="1"/>
                </p:cNvSpPr>
                <p:nvPr/>
              </p:nvSpPr>
              <p:spPr>
                <a:xfrm flipH="1">
                  <a:off x="5901424" y="87803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1" name="TextBox 40">
                  <a:extLst>
                    <a:ext uri="{FF2B5EF4-FFF2-40B4-BE49-F238E27FC236}">
                      <a16:creationId xmlns:a16="http://schemas.microsoft.com/office/drawing/2014/main" id="{E8DC90B5-EABF-D44D-9BEE-9288DC367A89}"/>
                    </a:ext>
                  </a:extLst>
                </p:cNvPr>
                <p:cNvSpPr txBox="1"/>
                <p:nvPr/>
              </p:nvSpPr>
              <p:spPr>
                <a:xfrm>
                  <a:off x="6191447" y="98658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sp>
            <p:nvSpPr>
              <p:cNvPr id="38" name="TextBox 37">
                <a:extLst>
                  <a:ext uri="{FF2B5EF4-FFF2-40B4-BE49-F238E27FC236}">
                    <a16:creationId xmlns:a16="http://schemas.microsoft.com/office/drawing/2014/main" id="{DBFBCB3D-4734-2147-855F-1B385859FBD1}"/>
                  </a:ext>
                </a:extLst>
              </p:cNvPr>
              <p:cNvSpPr txBox="1"/>
              <p:nvPr/>
            </p:nvSpPr>
            <p:spPr>
              <a:xfrm>
                <a:off x="7164405" y="1063526"/>
                <a:ext cx="6634518" cy="5212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19226D"/>
                    </a:solidFill>
                    <a:latin typeface="Meiryo" panose="020B0604030504040204" pitchFamily="34" charset="-128"/>
                    <a:ea typeface="Meiryo" panose="020B0604030504040204" pitchFamily="34" charset="-128"/>
                  </a:rPr>
                  <a:t>Review</a:t>
                </a:r>
                <a:endParaRPr kumimoji="0" lang="en-US" sz="20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endParaRPr>
              </a:p>
            </p:txBody>
          </p:sp>
        </p:grpSp>
        <p:sp>
          <p:nvSpPr>
            <p:cNvPr id="35" name="Oval 34">
              <a:extLst>
                <a:ext uri="{FF2B5EF4-FFF2-40B4-BE49-F238E27FC236}">
                  <a16:creationId xmlns:a16="http://schemas.microsoft.com/office/drawing/2014/main" id="{7C0BE3AF-872D-B846-B36F-818286404C2C}"/>
                </a:ext>
              </a:extLst>
            </p:cNvPr>
            <p:cNvSpPr>
              <a:spLocks noChangeAspect="1"/>
            </p:cNvSpPr>
            <p:nvPr/>
          </p:nvSpPr>
          <p:spPr>
            <a:xfrm flipH="1">
              <a:off x="5879760" y="1453572"/>
              <a:ext cx="864000" cy="864000"/>
            </a:xfrm>
            <a:prstGeom prst="ellipse">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3B2C1"/>
                </a:solidFill>
                <a:effectLst/>
                <a:uLnTx/>
                <a:uFillTx/>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E267FCB2-FAB3-784B-A12C-6930CB633274}"/>
                </a:ext>
              </a:extLst>
            </p:cNvPr>
            <p:cNvSpPr txBox="1"/>
            <p:nvPr/>
          </p:nvSpPr>
          <p:spPr>
            <a:xfrm>
              <a:off x="6169784" y="1565892"/>
              <a:ext cx="283955"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grpSp>
        <p:nvGrpSpPr>
          <p:cNvPr id="42" name="Group 41">
            <a:extLst>
              <a:ext uri="{FF2B5EF4-FFF2-40B4-BE49-F238E27FC236}">
                <a16:creationId xmlns:a16="http://schemas.microsoft.com/office/drawing/2014/main" id="{5BAF98C4-3876-0B40-9D08-E42F59EC706E}"/>
              </a:ext>
            </a:extLst>
          </p:cNvPr>
          <p:cNvGrpSpPr/>
          <p:nvPr/>
        </p:nvGrpSpPr>
        <p:grpSpPr>
          <a:xfrm>
            <a:off x="4744495" y="3605759"/>
            <a:ext cx="6117172" cy="773714"/>
            <a:chOff x="4709565" y="3508655"/>
            <a:chExt cx="7969500" cy="1008000"/>
          </a:xfrm>
        </p:grpSpPr>
        <p:grpSp>
          <p:nvGrpSpPr>
            <p:cNvPr id="43" name="Group 42">
              <a:extLst>
                <a:ext uri="{FF2B5EF4-FFF2-40B4-BE49-F238E27FC236}">
                  <a16:creationId xmlns:a16="http://schemas.microsoft.com/office/drawing/2014/main" id="{FC894835-20E9-BB4B-BB2D-D58D4FC94FE0}"/>
                </a:ext>
              </a:extLst>
            </p:cNvPr>
            <p:cNvGrpSpPr/>
            <p:nvPr/>
          </p:nvGrpSpPr>
          <p:grpSpPr>
            <a:xfrm>
              <a:off x="4709565" y="3508655"/>
              <a:ext cx="1008000" cy="1008000"/>
              <a:chOff x="5829424" y="2981348"/>
              <a:chExt cx="1008000" cy="1008000"/>
            </a:xfrm>
          </p:grpSpPr>
          <p:sp>
            <p:nvSpPr>
              <p:cNvPr id="45" name="Oval 44">
                <a:extLst>
                  <a:ext uri="{FF2B5EF4-FFF2-40B4-BE49-F238E27FC236}">
                    <a16:creationId xmlns:a16="http://schemas.microsoft.com/office/drawing/2014/main" id="{E7CB4F0D-2D01-0F4D-8C16-60C65D81A1EB}"/>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6" name="Oval 45">
                <a:extLst>
                  <a:ext uri="{FF2B5EF4-FFF2-40B4-BE49-F238E27FC236}">
                    <a16:creationId xmlns:a16="http://schemas.microsoft.com/office/drawing/2014/main" id="{EC2B5E1C-A285-1E41-AB0E-472954AA6D55}"/>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7" name="TextBox 46">
                <a:extLst>
                  <a:ext uri="{FF2B5EF4-FFF2-40B4-BE49-F238E27FC236}">
                    <a16:creationId xmlns:a16="http://schemas.microsoft.com/office/drawing/2014/main" id="{24230267-6C75-384A-9301-F0545AE360A3}"/>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3</a:t>
                </a:r>
              </a:p>
            </p:txBody>
          </p:sp>
        </p:grpSp>
        <p:sp>
          <p:nvSpPr>
            <p:cNvPr id="44" name="TextBox 43">
              <a:extLst>
                <a:ext uri="{FF2B5EF4-FFF2-40B4-BE49-F238E27FC236}">
                  <a16:creationId xmlns:a16="http://schemas.microsoft.com/office/drawing/2014/main" id="{FE2B472A-996E-8443-9D1A-FC9B3BA7A101}"/>
                </a:ext>
              </a:extLst>
            </p:cNvPr>
            <p:cNvSpPr txBox="1"/>
            <p:nvPr/>
          </p:nvSpPr>
          <p:spPr>
            <a:xfrm>
              <a:off x="6083065" y="3846349"/>
              <a:ext cx="6596000"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Exercise</a:t>
              </a:r>
            </a:p>
          </p:txBody>
        </p:sp>
      </p:grpSp>
      <p:sp>
        <p:nvSpPr>
          <p:cNvPr id="49" name="Footer Placeholder 2">
            <a:extLst>
              <a:ext uri="{FF2B5EF4-FFF2-40B4-BE49-F238E27FC236}">
                <a16:creationId xmlns:a16="http://schemas.microsoft.com/office/drawing/2014/main" id="{EE37BB88-21D1-EF4A-ADFD-7B9A3DB67557}"/>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D1134327-492D-7D4C-926E-EC498D594D7B}"/>
              </a:ext>
            </a:extLst>
          </p:cNvPr>
          <p:cNvSpPr>
            <a:spLocks noGrp="1"/>
          </p:cNvSpPr>
          <p:nvPr>
            <p:ph type="sldNum" sz="quarter" idx="4294967295"/>
          </p:nvPr>
        </p:nvSpPr>
        <p:spPr>
          <a:xfrm>
            <a:off x="11596688" y="6415088"/>
            <a:ext cx="595312" cy="252412"/>
          </a:xfrm>
          <a:prstGeom prst="rect">
            <a:avLst/>
          </a:prstGeom>
        </p:spPr>
        <p:txBody>
          <a:bodyPr/>
          <a:lstStyle/>
          <a:p>
            <a:fld id="{E012F146-47F9-A646-B182-8CC39B8AD32B}" type="slidenum">
              <a:rPr lang="x-none" smtClean="0"/>
              <a:pPr/>
              <a:t>4</a:t>
            </a:fld>
            <a:endParaRPr lang="x-none"/>
          </a:p>
        </p:txBody>
      </p:sp>
      <p:pic>
        <p:nvPicPr>
          <p:cNvPr id="50" name="Picture 49">
            <a:extLst>
              <a:ext uri="{FF2B5EF4-FFF2-40B4-BE49-F238E27FC236}">
                <a16:creationId xmlns:a16="http://schemas.microsoft.com/office/drawing/2014/main" id="{0D006942-ADE6-CC41-A412-0D827CF54D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13824" y="376977"/>
            <a:ext cx="1226404" cy="936327"/>
          </a:xfrm>
          <a:prstGeom prst="rect">
            <a:avLst/>
          </a:prstGeom>
        </p:spPr>
      </p:pic>
    </p:spTree>
    <p:extLst>
      <p:ext uri="{BB962C8B-B14F-4D97-AF65-F5344CB8AC3E}">
        <p14:creationId xmlns:p14="http://schemas.microsoft.com/office/powerpoint/2010/main" val="2637743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2. Performance with </a:t>
            </a:r>
            <a:r>
              <a:rPr lang="en-VN" dirty="0"/>
              <a:t>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40</a:t>
            </a:fld>
            <a:endParaRPr lang="x-none"/>
          </a:p>
        </p:txBody>
      </p:sp>
      <p:sp>
        <p:nvSpPr>
          <p:cNvPr id="5" name="TextBox 4">
            <a:extLst>
              <a:ext uri="{FF2B5EF4-FFF2-40B4-BE49-F238E27FC236}">
                <a16:creationId xmlns:a16="http://schemas.microsoft.com/office/drawing/2014/main" id="{4D02FC70-E038-EFE0-181C-2D5A819B8981}"/>
              </a:ext>
            </a:extLst>
          </p:cNvPr>
          <p:cNvSpPr txBox="1"/>
          <p:nvPr/>
        </p:nvSpPr>
        <p:spPr>
          <a:xfrm>
            <a:off x="366362" y="1118272"/>
            <a:ext cx="11733902" cy="410881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Nested loop join (with &amp; without ORM)</a:t>
            </a: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Hash join</a:t>
            </a:r>
          </a:p>
          <a:p>
            <a:pPr>
              <a:lnSpc>
                <a:spcPct val="150000"/>
              </a:lnSpc>
            </a:pPr>
            <a:r>
              <a:rPr lang="en-US" b="0" i="0" dirty="0">
                <a:solidFill>
                  <a:srgbClr val="404040"/>
                </a:solidFill>
                <a:effectLst/>
                <a:latin typeface="-apple-system"/>
              </a:rPr>
              <a:t>The algorithm of Hash Join is to build a hash table for the right table. Then, traverse the left table and probe the hash table based on the hash value of the join key. Therefore, the right table is called the build side, and the left table is called the probe side.</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Merge join (Sort-merge join)</a:t>
            </a:r>
          </a:p>
          <a:p>
            <a:pPr>
              <a:lnSpc>
                <a:spcPct val="150000"/>
              </a:lnSpc>
            </a:pPr>
            <a:r>
              <a:rPr lang="en-US" b="0" i="0" dirty="0">
                <a:solidFill>
                  <a:srgbClr val="404040"/>
                </a:solidFill>
                <a:effectLst/>
                <a:latin typeface="-apple-system"/>
              </a:rPr>
              <a:t>It sorts the left and right tables and then merges the two sorted tables according to the K-way merging algorithm. The time complexity of sorting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 and the merging time complexity is </a:t>
            </a:r>
            <a:r>
              <a:rPr lang="en-US" b="0" i="1" dirty="0">
                <a:solidFill>
                  <a:srgbClr val="404040"/>
                </a:solidFill>
                <a:effectLst/>
                <a:latin typeface="-apple-system"/>
              </a:rPr>
              <a:t>O(n)</a:t>
            </a:r>
            <a:r>
              <a:rPr lang="en-US" b="0" i="0" dirty="0">
                <a:solidFill>
                  <a:srgbClr val="404040"/>
                </a:solidFill>
                <a:effectLst/>
                <a:latin typeface="-apple-system"/>
              </a:rPr>
              <a:t>. The overall time complexity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EXISTS vs IN vs JOINs</a:t>
            </a:r>
          </a:p>
          <a:p>
            <a:pPr algn="l"/>
            <a:endParaRPr lang="en-US" b="1" i="0" dirty="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4134460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4397416"/>
            <a:ext cx="1085090" cy="1085090"/>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6246" y="4400464"/>
            <a:ext cx="1082042" cy="1082042"/>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9979" y="4400464"/>
            <a:ext cx="1085090" cy="1082042"/>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3712" y="4400464"/>
            <a:ext cx="1082042" cy="1082042"/>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7445" y="4400464"/>
            <a:ext cx="1082042" cy="1082042"/>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7388" y="4400464"/>
            <a:ext cx="1085090" cy="108204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379" y="4400464"/>
            <a:ext cx="1082042" cy="1082042"/>
          </a:xfrm>
          <a:prstGeom prst="rect">
            <a:avLst/>
          </a:prstGeom>
        </p:spPr>
      </p:pic>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79607" y="2887979"/>
            <a:ext cx="1082042" cy="1082042"/>
          </a:xfrm>
          <a:prstGeom prst="rect">
            <a:avLst/>
          </a:prstGeom>
        </p:spPr>
      </p:pic>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99465" y="2887979"/>
            <a:ext cx="1085090" cy="1082042"/>
          </a:xfrm>
          <a:prstGeom prst="rect">
            <a:avLst/>
          </a:prstGeom>
        </p:spPr>
      </p:pic>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2884931"/>
            <a:ext cx="1082042" cy="1085090"/>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99465" y="4397416"/>
            <a:ext cx="1085090" cy="1085090"/>
          </a:xfrm>
          <a:prstGeom prst="rect">
            <a:avLst/>
          </a:prstGeom>
        </p:spPr>
      </p:pic>
      <p:pic>
        <p:nvPicPr>
          <p:cNvPr id="39" name="Picture 3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33712" y="2884931"/>
            <a:ext cx="1082042" cy="1085090"/>
          </a:xfrm>
          <a:prstGeom prst="rect">
            <a:avLst/>
          </a:prstGeom>
        </p:spPr>
      </p:pic>
      <p:pic>
        <p:nvPicPr>
          <p:cNvPr id="40" name="Picture 3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77445" y="2884931"/>
            <a:ext cx="1082042" cy="1085090"/>
          </a:xfrm>
          <a:prstGeom prst="rect">
            <a:avLst/>
          </a:prstGeom>
        </p:spPr>
      </p:pic>
      <p:pic>
        <p:nvPicPr>
          <p:cNvPr id="41" name="Picture 4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87388" y="2884931"/>
            <a:ext cx="1085090" cy="1085090"/>
          </a:xfrm>
          <a:prstGeom prst="rect">
            <a:avLst/>
          </a:prstGeom>
        </p:spPr>
      </p:pic>
      <p:pic>
        <p:nvPicPr>
          <p:cNvPr id="42" name="Picture 4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00379" y="2884931"/>
            <a:ext cx="1082042" cy="1085090"/>
          </a:xfrm>
          <a:prstGeom prst="rect">
            <a:avLst/>
          </a:prstGeom>
        </p:spPr>
      </p:pic>
      <p:pic>
        <p:nvPicPr>
          <p:cNvPr id="43" name="Picture 4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579607" y="1369398"/>
            <a:ext cx="1082042" cy="1085090"/>
          </a:xfrm>
          <a:prstGeom prst="rect">
            <a:avLst/>
          </a:prstGeom>
        </p:spPr>
      </p:pic>
      <p:pic>
        <p:nvPicPr>
          <p:cNvPr id="44" name="Picture 4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05561" y="1372446"/>
            <a:ext cx="1085090" cy="1085090"/>
          </a:xfrm>
          <a:prstGeom prst="rect">
            <a:avLst/>
          </a:prstGeom>
        </p:spPr>
      </p:pic>
      <p:pic>
        <p:nvPicPr>
          <p:cNvPr id="45" name="Picture 4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49294" y="1372446"/>
            <a:ext cx="1082042" cy="1082042"/>
          </a:xfrm>
          <a:prstGeom prst="rect">
            <a:avLst/>
          </a:prstGeom>
        </p:spPr>
      </p:pic>
      <p:pic>
        <p:nvPicPr>
          <p:cNvPr id="46" name="Picture 4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89979" y="1372446"/>
            <a:ext cx="1085090" cy="1082042"/>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733712" y="1372446"/>
            <a:ext cx="1082042" cy="1082042"/>
          </a:xfrm>
          <a:prstGeom prst="rect">
            <a:avLst/>
          </a:prstGeom>
        </p:spPr>
      </p:pic>
      <p:pic>
        <p:nvPicPr>
          <p:cNvPr id="48" name="Picture 4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277445" y="1372446"/>
            <a:ext cx="1082042" cy="1082042"/>
          </a:xfrm>
          <a:prstGeom prst="rect">
            <a:avLst/>
          </a:prstGeom>
        </p:spPr>
      </p:pic>
      <p:pic>
        <p:nvPicPr>
          <p:cNvPr id="49" name="Picture 4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887388" y="1372446"/>
            <a:ext cx="1085090" cy="1082042"/>
          </a:xfrm>
          <a:prstGeom prst="rect">
            <a:avLst/>
          </a:prstGeom>
        </p:spPr>
      </p:pic>
      <p:pic>
        <p:nvPicPr>
          <p:cNvPr id="50" name="Picture 4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00379" y="1372446"/>
            <a:ext cx="1082042" cy="1082042"/>
          </a:xfrm>
          <a:prstGeom prst="rect">
            <a:avLst/>
          </a:prstGeom>
        </p:spPr>
      </p:pic>
      <p:pic>
        <p:nvPicPr>
          <p:cNvPr id="51" name="Picture 50"/>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186931" y="2961649"/>
            <a:ext cx="1085090" cy="1082042"/>
          </a:xfrm>
          <a:prstGeom prst="rect">
            <a:avLst/>
          </a:prstGeom>
        </p:spPr>
      </p:pic>
      <p:sp>
        <p:nvSpPr>
          <p:cNvPr id="27" name="Rounded Rectangle 26">
            <a:extLst>
              <a:ext uri="{FF2B5EF4-FFF2-40B4-BE49-F238E27FC236}">
                <a16:creationId xmlns:a16="http://schemas.microsoft.com/office/drawing/2014/main" id="{4110BE26-38FC-1443-B248-1A3E8E52749D}"/>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28485F55-47BD-324A-B651-A7186055F26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D9A2A8F-0B9B-5C49-8FA4-0AF30B45E2BC}"/>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67B296BD-3B4A-5845-A17D-95378CE87AD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F10F022-D967-A646-A426-BEF7BD98080E}"/>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296C0F1E-1492-D94A-B694-AE633A3E4A8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3E6622E-8B73-DD4A-BD7F-4542D22D448C}"/>
              </a:ext>
            </a:extLst>
          </p:cNvPr>
          <p:cNvSpPr>
            <a:spLocks noGrp="1"/>
          </p:cNvSpPr>
          <p:nvPr>
            <p:ph type="sldNum" sz="quarter" idx="12"/>
          </p:nvPr>
        </p:nvSpPr>
        <p:spPr/>
        <p:txBody>
          <a:bodyPr/>
          <a:lstStyle/>
          <a:p>
            <a:fld id="{E012F146-47F9-A646-B182-8CC39B8AD32B}" type="slidenum">
              <a:rPr lang="x-none" smtClean="0"/>
              <a:pPr/>
              <a:t>41</a:t>
            </a:fld>
            <a:endParaRPr lang="x-none"/>
          </a:p>
        </p:txBody>
      </p:sp>
    </p:spTree>
    <p:extLst>
      <p:ext uri="{BB962C8B-B14F-4D97-AF65-F5344CB8AC3E}">
        <p14:creationId xmlns:p14="http://schemas.microsoft.com/office/powerpoint/2010/main" val="158379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2961131"/>
            <a:ext cx="1082042" cy="1082042"/>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561" y="2961131"/>
            <a:ext cx="1085090" cy="108204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49294" y="2964179"/>
            <a:ext cx="1082042" cy="10820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9979" y="2964179"/>
            <a:ext cx="1085090" cy="108204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3712" y="2964179"/>
            <a:ext cx="1082042" cy="1082042"/>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77445" y="2964179"/>
            <a:ext cx="1082042" cy="1082042"/>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87388" y="2964179"/>
            <a:ext cx="1085090" cy="1082042"/>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0379" y="2964179"/>
            <a:ext cx="1082042" cy="1082042"/>
          </a:xfrm>
          <a:prstGeom prst="rect">
            <a:avLst/>
          </a:prstGeom>
        </p:spPr>
      </p:pic>
      <p:pic>
        <p:nvPicPr>
          <p:cNvPr id="10"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72200" y="1448646"/>
            <a:ext cx="1082042" cy="1082042"/>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1448646"/>
            <a:ext cx="1085090" cy="1082042"/>
          </a:xfrm>
          <a:prstGeom prst="rect">
            <a:avLst/>
          </a:prstGeom>
        </p:spPr>
      </p:pic>
      <p:pic>
        <p:nvPicPr>
          <p:cNvPr id="12"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05561" y="1448646"/>
            <a:ext cx="1082042" cy="1082042"/>
          </a:xfrm>
          <a:prstGeom prst="rect">
            <a:avLst/>
          </a:prstGeom>
        </p:spPr>
      </p:pic>
      <p:pic>
        <p:nvPicPr>
          <p:cNvPr id="13" name="Picture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579607" y="1448646"/>
            <a:ext cx="1085090" cy="1082042"/>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733712" y="1448646"/>
            <a:ext cx="1082042" cy="1082042"/>
          </a:xfrm>
          <a:prstGeom prst="rect">
            <a:avLst/>
          </a:prstGeom>
        </p:spPr>
      </p:pic>
      <p:pic>
        <p:nvPicPr>
          <p:cNvPr id="15" name="Picture 1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77445" y="1448646"/>
            <a:ext cx="1082042" cy="1082042"/>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90436" y="1448646"/>
            <a:ext cx="1082042" cy="1082042"/>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00379" y="1448646"/>
            <a:ext cx="1082042" cy="1082042"/>
          </a:xfrm>
          <a:prstGeom prst="rect">
            <a:avLst/>
          </a:prstGeom>
        </p:spPr>
      </p:pic>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82655" y="4549816"/>
            <a:ext cx="1085090" cy="1082042"/>
          </a:xfrm>
          <a:prstGeom prst="rect">
            <a:avLst/>
          </a:prstGeom>
        </p:spPr>
      </p:pic>
      <p:pic>
        <p:nvPicPr>
          <p:cNvPr id="29" name="Picture 2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099465" y="4546768"/>
            <a:ext cx="1082042" cy="1085090"/>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46246" y="4590625"/>
            <a:ext cx="1085090" cy="1085090"/>
          </a:xfrm>
          <a:prstGeom prst="rect">
            <a:avLst/>
          </a:prstGeom>
        </p:spPr>
      </p:pic>
      <p:pic>
        <p:nvPicPr>
          <p:cNvPr id="31" name="Picture 3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96075" y="4590625"/>
            <a:ext cx="1082042" cy="1085090"/>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736760" y="4590625"/>
            <a:ext cx="1082042" cy="1085090"/>
          </a:xfrm>
          <a:prstGeom prst="rect">
            <a:avLst/>
          </a:prstGeom>
        </p:spPr>
      </p:pic>
      <p:pic>
        <p:nvPicPr>
          <p:cNvPr id="33" name="Picture 3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77445" y="4590625"/>
            <a:ext cx="1085090" cy="1085090"/>
          </a:xfrm>
          <a:prstGeom prst="rect">
            <a:avLst/>
          </a:prstGeom>
        </p:spPr>
      </p:pic>
      <p:pic>
        <p:nvPicPr>
          <p:cNvPr id="34" name="Picture 3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890436" y="4590625"/>
            <a:ext cx="1082042" cy="1085090"/>
          </a:xfrm>
          <a:prstGeom prst="rect">
            <a:avLst/>
          </a:prstGeom>
        </p:spPr>
      </p:pic>
      <p:pic>
        <p:nvPicPr>
          <p:cNvPr id="35" name="Picture 3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03427" y="4590625"/>
            <a:ext cx="1082042" cy="1085090"/>
          </a:xfrm>
          <a:prstGeom prst="rect">
            <a:avLst/>
          </a:prstGeom>
        </p:spPr>
      </p:pic>
      <p:sp>
        <p:nvSpPr>
          <p:cNvPr id="36" name="TextBox 35"/>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sp>
        <p:nvSpPr>
          <p:cNvPr id="27" name="Rounded Rectangle 26">
            <a:extLst>
              <a:ext uri="{FF2B5EF4-FFF2-40B4-BE49-F238E27FC236}">
                <a16:creationId xmlns:a16="http://schemas.microsoft.com/office/drawing/2014/main" id="{00235591-6FEB-154F-9110-C443142FC460}"/>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B17C79C-3DEE-924F-B0CD-5CCD3066D9D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B2EFEA9-1993-D043-8610-37F048E9782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2741D36-18A7-6C43-BE01-B6239B24D2C5}"/>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9DE17AA-7E9E-584F-AB75-86302AFE5E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9CD74524-4904-AC41-9CAB-50EC5D462C7F}"/>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5E4C8E61-63EA-AE4B-BA56-57E9051817E9}"/>
              </a:ext>
            </a:extLst>
          </p:cNvPr>
          <p:cNvSpPr>
            <a:spLocks noGrp="1"/>
          </p:cNvSpPr>
          <p:nvPr>
            <p:ph type="sldNum" sz="quarter" idx="12"/>
          </p:nvPr>
        </p:nvSpPr>
        <p:spPr/>
        <p:txBody>
          <a:bodyPr/>
          <a:lstStyle/>
          <a:p>
            <a:fld id="{E012F146-47F9-A646-B182-8CC39B8AD32B}" type="slidenum">
              <a:rPr lang="x-none" smtClean="0"/>
              <a:pPr/>
              <a:t>42</a:t>
            </a:fld>
            <a:endParaRPr lang="x-none"/>
          </a:p>
        </p:txBody>
      </p:sp>
    </p:spTree>
    <p:extLst>
      <p:ext uri="{BB962C8B-B14F-4D97-AF65-F5344CB8AC3E}">
        <p14:creationId xmlns:p14="http://schemas.microsoft.com/office/powerpoint/2010/main" val="280116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226D"/>
        </a:solidFill>
        <a:effectLst/>
      </p:bgPr>
    </p:bg>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F37121"/>
                </a:solidFill>
                <a:latin typeface="Segoe UI" panose="020B0502040204020203" pitchFamily="34" charset="0"/>
                <a:cs typeface="Segoe UI" panose="020B0502040204020203" pitchFamily="34" charset="0"/>
              </a:rPr>
              <a:t>ICONS</a:t>
            </a:r>
            <a:endParaRPr lang="vi-VN" sz="3200" b="1" spc="600" dirty="0">
              <a:solidFill>
                <a:srgbClr val="F3712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2609" y="4722611"/>
            <a:ext cx="1085090" cy="1082042"/>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5600" y="4603342"/>
            <a:ext cx="1082042" cy="108204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0971" y="4603342"/>
            <a:ext cx="1085090" cy="1082042"/>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2438" y="4603342"/>
            <a:ext cx="1082042" cy="1082042"/>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69333" y="4647206"/>
            <a:ext cx="1082042" cy="1082042"/>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9276" y="4603342"/>
            <a:ext cx="1085090" cy="108204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89219" y="4647206"/>
            <a:ext cx="1082042" cy="108204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62" y="4647206"/>
            <a:ext cx="1082042" cy="1082042"/>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32609" y="3097893"/>
            <a:ext cx="1085090" cy="1082042"/>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45600" y="3094845"/>
            <a:ext cx="1082042" cy="1085090"/>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52495" y="3095177"/>
            <a:ext cx="1085090" cy="1085090"/>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2438" y="3095177"/>
            <a:ext cx="1082042" cy="1085090"/>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72381" y="3095177"/>
            <a:ext cx="1082042" cy="1085090"/>
          </a:xfrm>
          <a:prstGeom prst="rect">
            <a:avLst/>
          </a:prstGeom>
        </p:spPr>
      </p:pic>
      <p:pic>
        <p:nvPicPr>
          <p:cNvPr id="16" name="Picture 1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479276" y="3095177"/>
            <a:ext cx="1085090" cy="1085090"/>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089219" y="3095177"/>
            <a:ext cx="1082042" cy="1085090"/>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9162" y="3095177"/>
            <a:ext cx="1082042" cy="1085090"/>
          </a:xfrm>
          <a:prstGeom prst="rect">
            <a:avLst/>
          </a:prstGeom>
        </p:spPr>
      </p:pic>
      <p:pic>
        <p:nvPicPr>
          <p:cNvPr id="19" name="Picture 1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42552" y="1546196"/>
            <a:ext cx="1085090" cy="1085090"/>
          </a:xfrm>
          <a:prstGeom prst="rect">
            <a:avLst/>
          </a:prstGeom>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52495" y="1546196"/>
            <a:ext cx="1082042" cy="1082042"/>
          </a:xfrm>
          <a:prstGeom prst="rect">
            <a:avLst/>
          </a:prstGeom>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32609" y="1546196"/>
            <a:ext cx="1085090" cy="1082042"/>
          </a:xfrm>
          <a:prstGeom prst="rect">
            <a:avLst/>
          </a:prstGeom>
        </p:spPr>
      </p:pic>
      <p:pic>
        <p:nvPicPr>
          <p:cNvPr id="22" name="Picture 2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2438" y="1546196"/>
            <a:ext cx="1082042" cy="1082042"/>
          </a:xfrm>
          <a:prstGeom prst="rect">
            <a:avLst/>
          </a:prstGeom>
        </p:spPr>
      </p:pic>
      <p:pic>
        <p:nvPicPr>
          <p:cNvPr id="23" name="Picture 2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872381" y="1546196"/>
            <a:ext cx="1082042" cy="1082042"/>
          </a:xfrm>
          <a:prstGeom prst="rect">
            <a:avLst/>
          </a:prstGeom>
        </p:spPr>
      </p:pic>
      <p:pic>
        <p:nvPicPr>
          <p:cNvPr id="24" name="Picture 23"/>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479276" y="1546196"/>
            <a:ext cx="1085090" cy="1082042"/>
          </a:xfrm>
          <a:prstGeom prst="rect">
            <a:avLst/>
          </a:prstGeom>
        </p:spPr>
      </p:pic>
      <p:pic>
        <p:nvPicPr>
          <p:cNvPr id="25" name="Picture 24"/>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89219" y="1546196"/>
            <a:ext cx="1082042" cy="1082042"/>
          </a:xfrm>
          <a:prstGeom prst="rect">
            <a:avLst/>
          </a:prstGeom>
        </p:spPr>
      </p:pic>
      <p:pic>
        <p:nvPicPr>
          <p:cNvPr id="26" name="Picture 25"/>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9162" y="1546196"/>
            <a:ext cx="1082042" cy="1082042"/>
          </a:xfrm>
          <a:prstGeom prst="rect">
            <a:avLst/>
          </a:prstGeom>
        </p:spPr>
      </p:pic>
      <p:sp>
        <p:nvSpPr>
          <p:cNvPr id="27" name="Rounded Rectangle 26">
            <a:extLst>
              <a:ext uri="{FF2B5EF4-FFF2-40B4-BE49-F238E27FC236}">
                <a16:creationId xmlns:a16="http://schemas.microsoft.com/office/drawing/2014/main" id="{87DA3769-4BB2-D94E-B89B-F6C7BC19EE28}"/>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7B98AE6-F1BE-9F43-9FFC-D914CA4FA58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233F76C2-77F6-B141-BC63-2D67EA5C93A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7E0FAE2-1C7B-A546-97AE-521449EDD60D}"/>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86932310-51FA-2546-BAD6-D431072BB96D}"/>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99BB6505-BE55-C444-9A8E-C22BED5957F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32">
            <a:extLst>
              <a:ext uri="{FF2B5EF4-FFF2-40B4-BE49-F238E27FC236}">
                <a16:creationId xmlns:a16="http://schemas.microsoft.com/office/drawing/2014/main" id="{7D33C279-0BEF-A54F-99AA-05530F1C4749}"/>
              </a:ext>
            </a:extLst>
          </p:cNvPr>
          <p:cNvSpPr>
            <a:spLocks noGrp="1"/>
          </p:cNvSpPr>
          <p:nvPr>
            <p:ph type="sldNum" sz="quarter" idx="12"/>
          </p:nvPr>
        </p:nvSpPr>
        <p:spPr/>
        <p:txBody>
          <a:bodyPr/>
          <a:lstStyle/>
          <a:p>
            <a:fld id="{E012F146-47F9-A646-B182-8CC39B8AD32B}" type="slidenum">
              <a:rPr lang="x-none" smtClean="0"/>
              <a:pPr/>
              <a:t>43</a:t>
            </a:fld>
            <a:endParaRPr lang="x-none"/>
          </a:p>
        </p:txBody>
      </p:sp>
    </p:spTree>
    <p:extLst>
      <p:ext uri="{BB962C8B-B14F-4D97-AF65-F5344CB8AC3E}">
        <p14:creationId xmlns:p14="http://schemas.microsoft.com/office/powerpoint/2010/main" val="156749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01. </a:t>
            </a:r>
            <a:r>
              <a:rPr lang="en-US" sz="4800" b="1" spc="-100" dirty="0">
                <a:solidFill>
                  <a:srgbClr val="172054"/>
                </a:solidFill>
                <a:latin typeface="BR Omega" pitchFamily="2" charset="77"/>
                <a:cs typeface="Arial" panose="020B0604020202020204" pitchFamily="34" charset="0"/>
              </a:rPr>
              <a:t>Review</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Tree>
    <p:extLst>
      <p:ext uri="{BB962C8B-B14F-4D97-AF65-F5344CB8AC3E}">
        <p14:creationId xmlns:p14="http://schemas.microsoft.com/office/powerpoint/2010/main" val="18625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6</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9221948" cy="646331"/>
          </a:xfrm>
          <a:prstGeom prst="rect">
            <a:avLst/>
          </a:prstGeom>
          <a:noFill/>
        </p:spPr>
        <p:txBody>
          <a:bodyPr wrap="none" rtlCol="0">
            <a:spAutoFit/>
          </a:bodyPr>
          <a:lstStyle/>
          <a:p>
            <a:pPr marL="342900" indent="-342900">
              <a:buFont typeface="+mj-lt"/>
              <a:buAutoNum type="arabicPeriod"/>
            </a:pPr>
            <a:r>
              <a:rPr lang="en-US" dirty="0">
                <a:solidFill>
                  <a:schemeClr val="accent3">
                    <a:lumMod val="10000"/>
                  </a:schemeClr>
                </a:solidFill>
                <a:latin typeface="Segoe UI" panose="020B0502040204020203" pitchFamily="34" charset="0"/>
              </a:rPr>
              <a:t>P</a:t>
            </a:r>
            <a:r>
              <a:rPr lang="en-US" b="0" i="0" dirty="0">
                <a:solidFill>
                  <a:schemeClr val="accent3">
                    <a:lumMod val="10000"/>
                  </a:schemeClr>
                </a:solidFill>
                <a:effectLst/>
                <a:latin typeface="Segoe UI" panose="020B0502040204020203" pitchFamily="34" charset="0"/>
              </a:rPr>
              <a:t>erforms a calculation on a set of values, and returns a single value.</a:t>
            </a:r>
          </a:p>
          <a:p>
            <a:pPr marL="342900" indent="-342900">
              <a:buFont typeface="+mj-lt"/>
              <a:buAutoNum type="arabicPeriod"/>
            </a:pPr>
            <a:r>
              <a:rPr lang="en-US" dirty="0">
                <a:solidFill>
                  <a:schemeClr val="accent3">
                    <a:lumMod val="10000"/>
                  </a:schemeClr>
                </a:solidFill>
                <a:latin typeface="Segoe UI" panose="020B0502040204020203" pitchFamily="34" charset="0"/>
              </a:rPr>
              <a:t>O</a:t>
            </a:r>
            <a:r>
              <a:rPr lang="en-US" b="0" i="0" dirty="0">
                <a:solidFill>
                  <a:schemeClr val="accent3">
                    <a:lumMod val="10000"/>
                  </a:schemeClr>
                </a:solidFill>
                <a:effectLst/>
                <a:latin typeface="Segoe UI" panose="020B0502040204020203" pitchFamily="34" charset="0"/>
              </a:rPr>
              <a:t>ften used with the GROUP BY clause of the SELECT statement (Except for</a:t>
            </a:r>
            <a:r>
              <a:rPr lang="en-US" sz="1600" b="1" i="1" dirty="0">
                <a:solidFill>
                  <a:schemeClr val="accent3">
                    <a:lumMod val="10000"/>
                  </a:schemeClr>
                </a:solidFill>
                <a:effectLst/>
                <a:latin typeface="Segoe UI" panose="020B0502040204020203" pitchFamily="34" charset="0"/>
              </a:rPr>
              <a:t> </a:t>
            </a:r>
            <a:r>
              <a:rPr lang="en-US" sz="1600" b="1" i="1" dirty="0"/>
              <a:t>COUNT(*)</a:t>
            </a:r>
            <a:r>
              <a:rPr lang="en-US" b="0" i="0" dirty="0">
                <a:solidFill>
                  <a:schemeClr val="accent3">
                    <a:lumMod val="10000"/>
                  </a:schemeClr>
                </a:solidFill>
                <a:effectLst/>
                <a:latin typeface="Segoe UI" panose="020B0502040204020203" pitchFamily="34" charset="0"/>
              </a:rPr>
              <a:t>).</a:t>
            </a:r>
            <a:endParaRPr lang="en-US" dirty="0">
              <a:solidFill>
                <a:schemeClr val="accent3">
                  <a:lumMod val="10000"/>
                </a:schemeClr>
              </a:solidFill>
              <a:latin typeface="Segoe UI" panose="020B0502040204020203" pitchFamily="34" charset="0"/>
            </a:endParaRPr>
          </a:p>
        </p:txBody>
      </p:sp>
      <p:sp>
        <p:nvSpPr>
          <p:cNvPr id="37" name="TextBox 36">
            <a:extLst>
              <a:ext uri="{FF2B5EF4-FFF2-40B4-BE49-F238E27FC236}">
                <a16:creationId xmlns:a16="http://schemas.microsoft.com/office/drawing/2014/main" id="{D3528132-46A0-4C4B-BBF8-8A4880027033}"/>
              </a:ext>
            </a:extLst>
          </p:cNvPr>
          <p:cNvSpPr txBox="1"/>
          <p:nvPr/>
        </p:nvSpPr>
        <p:spPr>
          <a:xfrm>
            <a:off x="762000" y="1932268"/>
            <a:ext cx="5038166"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VN" sz="1400" dirty="0">
                <a:solidFill>
                  <a:schemeClr val="bg2"/>
                </a:solidFill>
              </a:rPr>
              <a:t>ROUND</a:t>
            </a:r>
            <a:r>
              <a:rPr lang="en-VN" sz="1400" dirty="0">
                <a:solidFill>
                  <a:schemeClr val="accent3">
                    <a:lumMod val="10000"/>
                  </a:schemeClr>
                </a:solidFill>
              </a:rPr>
              <a:t>(</a:t>
            </a:r>
            <a:r>
              <a:rPr lang="en-VN" sz="1400" dirty="0">
                <a:solidFill>
                  <a:schemeClr val="bg2"/>
                </a:solidFill>
              </a:rPr>
              <a:t>AVG</a:t>
            </a:r>
            <a:r>
              <a:rPr lang="en-VN" sz="1400" dirty="0">
                <a:solidFill>
                  <a:schemeClr val="accent3">
                    <a:lumMod val="10000"/>
                  </a:schemeClr>
                </a:solidFill>
              </a:rPr>
              <a:t>(salary), 0) avg_salary</a:t>
            </a: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6" name="Picture 2" descr="SQL Aggregate Functions - AVG">
            <a:extLst>
              <a:ext uri="{FF2B5EF4-FFF2-40B4-BE49-F238E27FC236}">
                <a16:creationId xmlns:a16="http://schemas.microsoft.com/office/drawing/2014/main" id="{C74794D2-9A22-DC4A-9B52-86178FB39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189" y="3036123"/>
            <a:ext cx="2489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D6DA346-4C71-2B48-A254-556BB2D3EC7C}"/>
              </a:ext>
            </a:extLst>
          </p:cNvPr>
          <p:cNvSpPr txBox="1"/>
          <p:nvPr/>
        </p:nvSpPr>
        <p:spPr>
          <a:xfrm>
            <a:off x="6018305" y="1932268"/>
            <a:ext cx="5889767"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US" sz="1400" b="0" i="0" dirty="0">
                <a:solidFill>
                  <a:schemeClr val="bg2"/>
                </a:solidFill>
                <a:effectLst/>
                <a:latin typeface="ui-monospace"/>
              </a:rPr>
              <a:t>COUNT</a:t>
            </a:r>
            <a:r>
              <a:rPr lang="en-US" sz="1400" b="0" i="0" dirty="0">
                <a:solidFill>
                  <a:schemeClr val="accent5"/>
                </a:solidFill>
                <a:effectLst/>
                <a:latin typeface="ui-monospace"/>
              </a:rPr>
              <a:t>(*) headcount</a:t>
            </a:r>
            <a:endParaRPr lang="en-VN" sz="1400" dirty="0">
              <a:solidFill>
                <a:schemeClr val="accent5"/>
              </a:solidFill>
            </a:endParaRP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8" name="Picture 4" descr="SQL Aggregate Functions - COUNT">
            <a:extLst>
              <a:ext uri="{FF2B5EF4-FFF2-40B4-BE49-F238E27FC236}">
                <a16:creationId xmlns:a16="http://schemas.microsoft.com/office/drawing/2014/main" id="{536051BA-1551-4C46-82E0-9B5790DB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88" y="3036123"/>
            <a:ext cx="24638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43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7</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7879369" cy="1477328"/>
          </a:xfrm>
          <a:prstGeom prst="rect">
            <a:avLst/>
          </a:prstGeom>
          <a:noFill/>
        </p:spPr>
        <p:txBody>
          <a:bodyPr wrap="square" rtlCol="0">
            <a:spAutoFit/>
          </a:bodyPr>
          <a:lstStyle/>
          <a:p>
            <a:pPr algn="l"/>
            <a:r>
              <a:rPr lang="en-US" b="0" i="0" dirty="0">
                <a:solidFill>
                  <a:srgbClr val="000000"/>
                </a:solidFill>
                <a:effectLst/>
                <a:latin typeface="-apple-system"/>
              </a:rPr>
              <a:t>You can use aggregate functions as expressions only in the following:</a:t>
            </a:r>
          </a:p>
          <a:p>
            <a:pPr algn="l"/>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The select list of a </a:t>
            </a:r>
            <a:r>
              <a:rPr lang="en-US" b="0" i="0" u="none" strike="noStrike" dirty="0">
                <a:solidFill>
                  <a:srgbClr val="000000"/>
                </a:solidFill>
                <a:effectLst/>
                <a:latin typeface="-apple-system"/>
                <a:hlinkClick r:id="rId2"/>
              </a:rPr>
              <a:t>SELECT</a:t>
            </a:r>
            <a:r>
              <a:rPr lang="en-US" b="0" i="0" dirty="0">
                <a:solidFill>
                  <a:srgbClr val="000000"/>
                </a:solidFill>
                <a:effectLst/>
                <a:latin typeface="-apple-system"/>
              </a:rPr>
              <a:t> statement, either a subquery or an outer query.</a:t>
            </a:r>
          </a:p>
          <a:p>
            <a:pPr algn="l">
              <a:buFont typeface="Arial" panose="020B0604020202020204" pitchFamily="34" charset="0"/>
              <a:buChar char="•"/>
            </a:pPr>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A </a:t>
            </a:r>
            <a:r>
              <a:rPr lang="en-US" b="0" i="0" u="none" strike="noStrike" dirty="0">
                <a:solidFill>
                  <a:srgbClr val="000000"/>
                </a:solidFill>
                <a:effectLst/>
                <a:latin typeface="-apple-system"/>
                <a:hlinkClick r:id="rId3"/>
              </a:rPr>
              <a:t>HAVING</a:t>
            </a:r>
            <a:r>
              <a:rPr lang="en-US" b="0" i="0" dirty="0">
                <a:solidFill>
                  <a:srgbClr val="000000"/>
                </a:solidFill>
                <a:effectLst/>
                <a:latin typeface="-apple-system"/>
              </a:rPr>
              <a:t> clause</a:t>
            </a:r>
          </a:p>
        </p:txBody>
      </p:sp>
      <p:sp>
        <p:nvSpPr>
          <p:cNvPr id="37" name="TextBox 36">
            <a:extLst>
              <a:ext uri="{FF2B5EF4-FFF2-40B4-BE49-F238E27FC236}">
                <a16:creationId xmlns:a16="http://schemas.microsoft.com/office/drawing/2014/main" id="{D3528132-46A0-4C4B-BBF8-8A4880027033}"/>
              </a:ext>
            </a:extLst>
          </p:cNvPr>
          <p:cNvSpPr txBox="1"/>
          <p:nvPr/>
        </p:nvSpPr>
        <p:spPr>
          <a:xfrm>
            <a:off x="646139" y="2717599"/>
            <a:ext cx="10963835" cy="1027012"/>
          </a:xfrm>
          <a:prstGeom prst="rect">
            <a:avLst/>
          </a:prstGeom>
          <a:solidFill>
            <a:schemeClr val="bg1">
              <a:lumMod val="85000"/>
            </a:schemeClr>
          </a:solidFill>
        </p:spPr>
        <p:txBody>
          <a:bodyPr wrap="square">
            <a:spAutoFit/>
          </a:bodyPr>
          <a:lstStyle/>
          <a:p>
            <a:pPr>
              <a:lnSpc>
                <a:spcPct val="150000"/>
              </a:lnSpc>
            </a:pPr>
            <a:r>
              <a:rPr lang="en-US" sz="1400" b="0" i="0" dirty="0">
                <a:solidFill>
                  <a:schemeClr val="bg2"/>
                </a:solidFill>
                <a:effectLst/>
                <a:latin typeface="ui-monospace"/>
              </a:rPr>
              <a:t>SELECT</a:t>
            </a:r>
            <a:r>
              <a:rPr lang="en-US" sz="1400" b="0" i="0" dirty="0">
                <a:solidFill>
                  <a:schemeClr val="accent5"/>
                </a:solidFill>
                <a:effectLst/>
                <a:latin typeface="ui-monospace"/>
              </a:rPr>
              <a:t> column1, column2, </a:t>
            </a:r>
            <a:r>
              <a:rPr lang="en-US" sz="1400" b="0" i="0" dirty="0">
                <a:solidFill>
                  <a:schemeClr val="bg2"/>
                </a:solidFill>
                <a:effectLst/>
                <a:latin typeface="ui-monospace"/>
              </a:rPr>
              <a:t>AGGREGATE_FUNCTION </a:t>
            </a:r>
            <a:r>
              <a:rPr lang="en-US" sz="1400" b="0" i="0" dirty="0">
                <a:solidFill>
                  <a:schemeClr val="accent5"/>
                </a:solidFill>
                <a:effectLst/>
                <a:latin typeface="ui-monospace"/>
              </a:rPr>
              <a:t>(column3) </a:t>
            </a:r>
          </a:p>
          <a:p>
            <a:pPr>
              <a:lnSpc>
                <a:spcPct val="150000"/>
              </a:lnSpc>
            </a:pPr>
            <a:r>
              <a:rPr lang="en-US" sz="1400" b="0" i="0" dirty="0">
                <a:solidFill>
                  <a:schemeClr val="bg2"/>
                </a:solidFill>
                <a:effectLst/>
                <a:latin typeface="ui-monospace"/>
              </a:rPr>
              <a:t>FROM</a:t>
            </a:r>
            <a:r>
              <a:rPr lang="en-US" sz="1400" b="0" i="0" dirty="0">
                <a:solidFill>
                  <a:schemeClr val="accent5"/>
                </a:solidFill>
                <a:effectLst/>
                <a:latin typeface="ui-monospace"/>
              </a:rPr>
              <a:t> table1 </a:t>
            </a:r>
            <a:r>
              <a:rPr lang="en-US" sz="1400" b="0" i="0" dirty="0">
                <a:solidFill>
                  <a:schemeClr val="bg2"/>
                </a:solidFill>
                <a:effectLst/>
                <a:latin typeface="ui-monospace"/>
              </a:rPr>
              <a:t>GROUP BY </a:t>
            </a:r>
            <a:r>
              <a:rPr lang="en-US" sz="1400" b="0" i="0" dirty="0">
                <a:solidFill>
                  <a:schemeClr val="accent5"/>
                </a:solidFill>
                <a:effectLst/>
                <a:latin typeface="ui-monospace"/>
              </a:rPr>
              <a:t>column1, column2 </a:t>
            </a:r>
          </a:p>
          <a:p>
            <a:pPr>
              <a:lnSpc>
                <a:spcPct val="150000"/>
              </a:lnSpc>
            </a:pPr>
            <a:r>
              <a:rPr lang="en-US" sz="1400" b="0" i="0" dirty="0">
                <a:solidFill>
                  <a:schemeClr val="bg2"/>
                </a:solidFill>
                <a:effectLst/>
                <a:latin typeface="ui-monospace"/>
              </a:rPr>
              <a:t>HAVING</a:t>
            </a:r>
            <a:r>
              <a:rPr lang="en-US" sz="1400" b="0" i="0" dirty="0">
                <a:solidFill>
                  <a:schemeClr val="accent5"/>
                </a:solidFill>
                <a:effectLst/>
                <a:latin typeface="ui-monospace"/>
              </a:rPr>
              <a:t> </a:t>
            </a:r>
            <a:r>
              <a:rPr lang="en-US" sz="1400" b="0" i="0" dirty="0" err="1">
                <a:solidFill>
                  <a:schemeClr val="accent5"/>
                </a:solidFill>
                <a:effectLst/>
                <a:latin typeface="ui-monospace"/>
              </a:rPr>
              <a:t>group_condition</a:t>
            </a:r>
            <a:r>
              <a:rPr lang="en-US" sz="1400" b="0" i="0" dirty="0">
                <a:solidFill>
                  <a:schemeClr val="accent5"/>
                </a:solidFill>
                <a:effectLst/>
                <a:latin typeface="ui-monospace"/>
              </a:rPr>
              <a:t>;</a:t>
            </a:r>
            <a:endParaRPr lang="en-VN" sz="1400" dirty="0">
              <a:solidFill>
                <a:schemeClr val="accent5"/>
              </a:solidFill>
            </a:endParaRPr>
          </a:p>
        </p:txBody>
      </p:sp>
      <p:sp>
        <p:nvSpPr>
          <p:cNvPr id="16" name="TextBox 15">
            <a:extLst>
              <a:ext uri="{FF2B5EF4-FFF2-40B4-BE49-F238E27FC236}">
                <a16:creationId xmlns:a16="http://schemas.microsoft.com/office/drawing/2014/main" id="{1E619329-797E-9143-A5EB-F6C6A0EFEDEE}"/>
              </a:ext>
            </a:extLst>
          </p:cNvPr>
          <p:cNvSpPr txBox="1"/>
          <p:nvPr/>
        </p:nvSpPr>
        <p:spPr>
          <a:xfrm>
            <a:off x="646139" y="3848693"/>
            <a:ext cx="10963835" cy="2308324"/>
          </a:xfrm>
          <a:prstGeom prst="rect">
            <a:avLst/>
          </a:prstGeom>
          <a:noFill/>
        </p:spPr>
        <p:txBody>
          <a:bodyPr wrap="square">
            <a:spAutoFit/>
          </a:bodyPr>
          <a:lstStyle/>
          <a:p>
            <a:pPr algn="l"/>
            <a:r>
              <a:rPr lang="en-US" b="0" i="0" dirty="0">
                <a:solidFill>
                  <a:schemeClr val="bg2"/>
                </a:solidFill>
                <a:effectLst/>
                <a:latin typeface="-apple-system"/>
              </a:rPr>
              <a:t>HAVING vs. WHERE</a:t>
            </a:r>
          </a:p>
          <a:p>
            <a:pPr algn="l"/>
            <a:endParaRPr lang="en-US" b="0" i="0" dirty="0">
              <a:effectLst/>
              <a:latin typeface="-apple-system"/>
            </a:endParaRPr>
          </a:p>
          <a:p>
            <a:pPr algn="l"/>
            <a:r>
              <a:rPr lang="en-US" b="0" i="0" dirty="0">
                <a:solidFill>
                  <a:srgbClr val="000000"/>
                </a:solidFill>
                <a:effectLst/>
                <a:latin typeface="-apple-system"/>
              </a:rPr>
              <a:t>The </a:t>
            </a:r>
            <a:r>
              <a:rPr lang="en-US" b="0" i="0" u="none" strike="noStrike" dirty="0">
                <a:solidFill>
                  <a:srgbClr val="000000"/>
                </a:solidFill>
                <a:effectLst/>
                <a:latin typeface="-apple-system"/>
                <a:hlinkClick r:id="rId4"/>
              </a:rPr>
              <a:t>WHERE</a:t>
            </a:r>
            <a:r>
              <a:rPr lang="en-US" b="0" i="0" dirty="0">
                <a:solidFill>
                  <a:srgbClr val="000000"/>
                </a:solidFill>
                <a:effectLst/>
                <a:latin typeface="-apple-system"/>
              </a:rPr>
              <a:t> clause applies the condition to individual rows before the rows are summarized into groups by the GROUP BY clause. However, the HAVING clause applies the condition to the groups after the rows are grouped into groups.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Therefore, it is important to note that the HAVING clause is applied after whereas the WHERE clause is applied before the GROUP BY clause.</a:t>
            </a:r>
          </a:p>
        </p:txBody>
      </p:sp>
    </p:spTree>
    <p:extLst>
      <p:ext uri="{BB962C8B-B14F-4D97-AF65-F5344CB8AC3E}">
        <p14:creationId xmlns:p14="http://schemas.microsoft.com/office/powerpoint/2010/main" val="31881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Diagonal Corner Rectangle 36">
            <a:extLst>
              <a:ext uri="{FF2B5EF4-FFF2-40B4-BE49-F238E27FC236}">
                <a16:creationId xmlns:a16="http://schemas.microsoft.com/office/drawing/2014/main" id="{81443FE0-F509-2342-985F-E866C974601C}"/>
              </a:ext>
            </a:extLst>
          </p:cNvPr>
          <p:cNvSpPr/>
          <p:nvPr/>
        </p:nvSpPr>
        <p:spPr>
          <a:xfrm>
            <a:off x="667811" y="40594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ound Diagonal Corner Rectangle 37">
            <a:extLst>
              <a:ext uri="{FF2B5EF4-FFF2-40B4-BE49-F238E27FC236}">
                <a16:creationId xmlns:a16="http://schemas.microsoft.com/office/drawing/2014/main" id="{60E3F05E-7184-F54B-8592-98A9BE89369E}"/>
              </a:ext>
            </a:extLst>
          </p:cNvPr>
          <p:cNvSpPr/>
          <p:nvPr/>
        </p:nvSpPr>
        <p:spPr>
          <a:xfrm>
            <a:off x="4318833" y="4021385"/>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Round Diagonal Corner Rectangle 38">
            <a:extLst>
              <a:ext uri="{FF2B5EF4-FFF2-40B4-BE49-F238E27FC236}">
                <a16:creationId xmlns:a16="http://schemas.microsoft.com/office/drawing/2014/main" id="{775375F1-3B8E-6D40-818F-AE63D6BC7B7B}"/>
              </a:ext>
            </a:extLst>
          </p:cNvPr>
          <p:cNvSpPr/>
          <p:nvPr/>
        </p:nvSpPr>
        <p:spPr>
          <a:xfrm>
            <a:off x="4318833" y="13891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ound Diagonal Corner Rectangle 39">
            <a:extLst>
              <a:ext uri="{FF2B5EF4-FFF2-40B4-BE49-F238E27FC236}">
                <a16:creationId xmlns:a16="http://schemas.microsoft.com/office/drawing/2014/main" id="{E36D9E51-3CAC-4743-B188-FA9755BBEB46}"/>
              </a:ext>
            </a:extLst>
          </p:cNvPr>
          <p:cNvSpPr/>
          <p:nvPr/>
        </p:nvSpPr>
        <p:spPr>
          <a:xfrm>
            <a:off x="8016392" y="4021385"/>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Round Diagonal Corner Rectangle 40">
            <a:extLst>
              <a:ext uri="{FF2B5EF4-FFF2-40B4-BE49-F238E27FC236}">
                <a16:creationId xmlns:a16="http://schemas.microsoft.com/office/drawing/2014/main" id="{42969B67-8850-0947-9311-E33A64753221}"/>
              </a:ext>
            </a:extLst>
          </p:cNvPr>
          <p:cNvSpPr/>
          <p:nvPr/>
        </p:nvSpPr>
        <p:spPr>
          <a:xfrm>
            <a:off x="8016392" y="1389128"/>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Round Diagonal Corner Rectangle 41">
            <a:extLst>
              <a:ext uri="{FF2B5EF4-FFF2-40B4-BE49-F238E27FC236}">
                <a16:creationId xmlns:a16="http://schemas.microsoft.com/office/drawing/2014/main" id="{1D4F2E19-C2D8-7C4C-9779-71B56991366E}"/>
              </a:ext>
            </a:extLst>
          </p:cNvPr>
          <p:cNvSpPr/>
          <p:nvPr/>
        </p:nvSpPr>
        <p:spPr>
          <a:xfrm>
            <a:off x="673055" y="1391624"/>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楕円 33">
            <a:extLst>
              <a:ext uri="{FF2B5EF4-FFF2-40B4-BE49-F238E27FC236}">
                <a16:creationId xmlns:a16="http://schemas.microsoft.com/office/drawing/2014/main" id="{AF11136A-5EFF-764D-B060-34014572C4F3}"/>
              </a:ext>
            </a:extLst>
          </p:cNvPr>
          <p:cNvSpPr/>
          <p:nvPr/>
        </p:nvSpPr>
        <p:spPr>
          <a:xfrm>
            <a:off x="6502867" y="3859593"/>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Union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48" name="楕円 35">
            <a:extLst>
              <a:ext uri="{FF2B5EF4-FFF2-40B4-BE49-F238E27FC236}">
                <a16:creationId xmlns:a16="http://schemas.microsoft.com/office/drawing/2014/main" id="{E2D226B1-11C5-434A-BD8E-E0582D2C1FDD}"/>
              </a:ext>
            </a:extLst>
          </p:cNvPr>
          <p:cNvSpPr/>
          <p:nvPr/>
        </p:nvSpPr>
        <p:spPr>
          <a:xfrm>
            <a:off x="2873387" y="3869690"/>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Outer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2" name="楕円 1">
            <a:extLst>
              <a:ext uri="{FF2B5EF4-FFF2-40B4-BE49-F238E27FC236}">
                <a16:creationId xmlns:a16="http://schemas.microsoft.com/office/drawing/2014/main" id="{47B7F4BD-8283-4242-A0CD-4D4D30C40A15}"/>
              </a:ext>
            </a:extLst>
          </p:cNvPr>
          <p:cNvSpPr/>
          <p:nvPr/>
        </p:nvSpPr>
        <p:spPr>
          <a:xfrm>
            <a:off x="10123537" y="1172256"/>
            <a:ext cx="1364712" cy="720953"/>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Natural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6" name="楕円 39">
            <a:extLst>
              <a:ext uri="{FF2B5EF4-FFF2-40B4-BE49-F238E27FC236}">
                <a16:creationId xmlns:a16="http://schemas.microsoft.com/office/drawing/2014/main" id="{DA857391-74FB-E941-93AD-0D254205D853}"/>
              </a:ext>
            </a:extLst>
          </p:cNvPr>
          <p:cNvSpPr/>
          <p:nvPr/>
        </p:nvSpPr>
        <p:spPr>
          <a:xfrm>
            <a:off x="6463365"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Equi</a:t>
            </a: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8" name="楕円 33">
            <a:extLst>
              <a:ext uri="{FF2B5EF4-FFF2-40B4-BE49-F238E27FC236}">
                <a16:creationId xmlns:a16="http://schemas.microsoft.com/office/drawing/2014/main" id="{95D84412-397E-4D40-80B2-BE10B4EC61C4}"/>
              </a:ext>
            </a:extLst>
          </p:cNvPr>
          <p:cNvSpPr/>
          <p:nvPr/>
        </p:nvSpPr>
        <p:spPr>
          <a:xfrm>
            <a:off x="10219765" y="3859593"/>
            <a:ext cx="136471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Self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60" name="Rectangle 59">
            <a:extLst>
              <a:ext uri="{FF2B5EF4-FFF2-40B4-BE49-F238E27FC236}">
                <a16:creationId xmlns:a16="http://schemas.microsoft.com/office/drawing/2014/main" id="{7F6957FD-7B65-E045-B3A6-602E9E13B57A}"/>
              </a:ext>
            </a:extLst>
          </p:cNvPr>
          <p:cNvSpPr/>
          <p:nvPr/>
        </p:nvSpPr>
        <p:spPr>
          <a:xfrm>
            <a:off x="807819" y="1914296"/>
            <a:ext cx="2760553" cy="1323439"/>
          </a:xfrm>
          <a:prstGeom prst="rect">
            <a:avLst/>
          </a:prstGeom>
        </p:spPr>
        <p:txBody>
          <a:bodyPr wrap="square">
            <a:spAutoFit/>
          </a:bodyPr>
          <a:lstStyle/>
          <a:p>
            <a:pPr marL="87313" lvl="0">
              <a:defRPr/>
            </a:pPr>
            <a:r>
              <a:rPr lang="en-US" altLang="en-VN" sz="1600" dirty="0">
                <a:solidFill>
                  <a:schemeClr val="bg1"/>
                </a:solidFill>
              </a:rPr>
              <a:t>A relational operation that causes two or more tables with a common domain to be combined into a single table or view</a:t>
            </a:r>
            <a:r>
              <a:rPr kumimoji="1" lang="en-US" altLang="ja-JP" sz="1600" kern="0" dirty="0">
                <a:solidFill>
                  <a:schemeClr val="bg1"/>
                </a:solidFill>
                <a:latin typeface="Segoe UI" panose="020B0502040204020203" pitchFamily="34" charset="0"/>
                <a:ea typeface="メイリオ"/>
                <a:cs typeface="Segoe UI" panose="020B0502040204020203" pitchFamily="34" charset="0"/>
              </a:rPr>
              <a:t>. </a:t>
            </a:r>
          </a:p>
        </p:txBody>
      </p:sp>
      <p:sp>
        <p:nvSpPr>
          <p:cNvPr id="61" name="Rectangle 60">
            <a:extLst>
              <a:ext uri="{FF2B5EF4-FFF2-40B4-BE49-F238E27FC236}">
                <a16:creationId xmlns:a16="http://schemas.microsoft.com/office/drawing/2014/main" id="{CDFBF91F-0140-3A47-BE81-583C780B908D}"/>
              </a:ext>
            </a:extLst>
          </p:cNvPr>
          <p:cNvSpPr/>
          <p:nvPr/>
        </p:nvSpPr>
        <p:spPr>
          <a:xfrm>
            <a:off x="4455454" y="1912794"/>
            <a:ext cx="2760553" cy="1471172"/>
          </a:xfrm>
          <a:prstGeom prst="rect">
            <a:avLst/>
          </a:prstGeom>
        </p:spPr>
        <p:txBody>
          <a:bodyPr wrap="square">
            <a:spAutoFit/>
          </a:bodyPr>
          <a:lstStyle/>
          <a:p>
            <a:pPr eaLnBrk="1" hangingPunct="1">
              <a:lnSpc>
                <a:spcPct val="80000"/>
              </a:lnSpc>
            </a:pPr>
            <a:r>
              <a:rPr lang="en-US" altLang="en-VN" sz="1600" dirty="0">
                <a:solidFill>
                  <a:schemeClr val="bg1"/>
                </a:solidFill>
              </a:rPr>
              <a:t>A join in which the joining condition is based on equality between values in the common columns; common columns appear redundantly in the result table</a:t>
            </a:r>
          </a:p>
        </p:txBody>
      </p:sp>
      <p:sp>
        <p:nvSpPr>
          <p:cNvPr id="62" name="Rectangle 61">
            <a:extLst>
              <a:ext uri="{FF2B5EF4-FFF2-40B4-BE49-F238E27FC236}">
                <a16:creationId xmlns:a16="http://schemas.microsoft.com/office/drawing/2014/main" id="{5C1DA7A2-F508-4E4B-B20C-A639CEBA70C5}"/>
              </a:ext>
            </a:extLst>
          </p:cNvPr>
          <p:cNvSpPr/>
          <p:nvPr/>
        </p:nvSpPr>
        <p:spPr>
          <a:xfrm>
            <a:off x="8045340" y="1902820"/>
            <a:ext cx="2760553" cy="1077218"/>
          </a:xfrm>
          <a:prstGeom prst="rect">
            <a:avLst/>
          </a:prstGeom>
        </p:spPr>
        <p:txBody>
          <a:bodyPr wrap="square">
            <a:spAutoFit/>
          </a:bodyPr>
          <a:lstStyle/>
          <a:p>
            <a:pPr marL="87313" lvl="0">
              <a:defRPr/>
            </a:pPr>
            <a:r>
              <a:rPr lang="en-US" altLang="en-VN" sz="1600" dirty="0">
                <a:solidFill>
                  <a:schemeClr val="bg1"/>
                </a:solidFill>
              </a:rPr>
              <a:t>An </a:t>
            </a:r>
            <a:r>
              <a:rPr lang="en-US" altLang="en-VN" sz="1600" dirty="0" err="1">
                <a:solidFill>
                  <a:schemeClr val="bg1"/>
                </a:solidFill>
              </a:rPr>
              <a:t>equi</a:t>
            </a:r>
            <a:r>
              <a:rPr lang="en-US" altLang="en-VN" sz="1600" dirty="0">
                <a:solidFill>
                  <a:schemeClr val="bg1"/>
                </a:solidFill>
              </a:rPr>
              <a:t>-join in which one of the duplicate columns is eliminated in the result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3" name="Rectangle 62">
            <a:extLst>
              <a:ext uri="{FF2B5EF4-FFF2-40B4-BE49-F238E27FC236}">
                <a16:creationId xmlns:a16="http://schemas.microsoft.com/office/drawing/2014/main" id="{23E81875-9CD7-C344-B759-E9BFC322767E}"/>
              </a:ext>
            </a:extLst>
          </p:cNvPr>
          <p:cNvSpPr/>
          <p:nvPr/>
        </p:nvSpPr>
        <p:spPr>
          <a:xfrm>
            <a:off x="4323586" y="4559155"/>
            <a:ext cx="2760553" cy="1077218"/>
          </a:xfrm>
          <a:prstGeom prst="rect">
            <a:avLst/>
          </a:prstGeom>
        </p:spPr>
        <p:txBody>
          <a:bodyPr wrap="square">
            <a:spAutoFit/>
          </a:bodyPr>
          <a:lstStyle/>
          <a:p>
            <a:pPr marL="87313" lvl="0">
              <a:defRPr/>
            </a:pPr>
            <a:r>
              <a:rPr lang="en-US" altLang="en-VN" sz="1600" dirty="0">
                <a:solidFill>
                  <a:schemeClr val="bg1"/>
                </a:solidFill>
              </a:rPr>
              <a:t>Includes all columns from each table in the join, and an instance for each row of each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4" name="Rectangle 63">
            <a:extLst>
              <a:ext uri="{FF2B5EF4-FFF2-40B4-BE49-F238E27FC236}">
                <a16:creationId xmlns:a16="http://schemas.microsoft.com/office/drawing/2014/main" id="{F0106550-2D18-9248-BBAD-C34F4CE609B2}"/>
              </a:ext>
            </a:extLst>
          </p:cNvPr>
          <p:cNvSpPr/>
          <p:nvPr/>
        </p:nvSpPr>
        <p:spPr>
          <a:xfrm>
            <a:off x="693653" y="4598895"/>
            <a:ext cx="3129008" cy="1668149"/>
          </a:xfrm>
          <a:prstGeom prst="rect">
            <a:avLst/>
          </a:prstGeom>
        </p:spPr>
        <p:txBody>
          <a:bodyPr wrap="square">
            <a:spAutoFit/>
          </a:bodyPr>
          <a:lstStyle/>
          <a:p>
            <a:pPr eaLnBrk="1" hangingPunct="1">
              <a:lnSpc>
                <a:spcPct val="80000"/>
              </a:lnSpc>
            </a:pPr>
            <a:r>
              <a:rPr lang="en-US" altLang="en-VN" sz="1600" dirty="0">
                <a:solidFill>
                  <a:schemeClr val="bg1"/>
                </a:solidFill>
              </a:rPr>
              <a:t>A join in which rows that do not have matching values in common columns are nonetheless included in the result table (as opposed to </a:t>
            </a:r>
            <a:r>
              <a:rPr lang="en-US" altLang="en-VN" sz="1600" i="1" dirty="0">
                <a:solidFill>
                  <a:schemeClr val="bg1"/>
                </a:solidFill>
              </a:rPr>
              <a:t>inner</a:t>
            </a:r>
            <a:r>
              <a:rPr lang="en-US" altLang="en-VN" sz="1600" dirty="0">
                <a:solidFill>
                  <a:schemeClr val="bg1"/>
                </a:solidFill>
              </a:rPr>
              <a:t> join, in which rows must have matching values in order to appear in the result table)</a:t>
            </a:r>
          </a:p>
        </p:txBody>
      </p:sp>
      <p:sp>
        <p:nvSpPr>
          <p:cNvPr id="65" name="Rectangle 64">
            <a:extLst>
              <a:ext uri="{FF2B5EF4-FFF2-40B4-BE49-F238E27FC236}">
                <a16:creationId xmlns:a16="http://schemas.microsoft.com/office/drawing/2014/main" id="{6F2AE9CC-D2C0-F744-B7AE-67B7507C876E}"/>
              </a:ext>
            </a:extLst>
          </p:cNvPr>
          <p:cNvSpPr/>
          <p:nvPr/>
        </p:nvSpPr>
        <p:spPr>
          <a:xfrm>
            <a:off x="8141568" y="4559155"/>
            <a:ext cx="2760553" cy="830997"/>
          </a:xfrm>
          <a:prstGeom prst="rect">
            <a:avLst/>
          </a:prstGeom>
        </p:spPr>
        <p:txBody>
          <a:bodyPr wrap="square">
            <a:spAutoFit/>
          </a:bodyPr>
          <a:lstStyle/>
          <a:p>
            <a:pPr marL="87313" lvl="0">
              <a:defRPr/>
            </a:pPr>
            <a:r>
              <a:rPr lang="en-US" altLang="en-VN" sz="1600" dirty="0">
                <a:solidFill>
                  <a:schemeClr val="bg1"/>
                </a:solidFill>
              </a:rPr>
              <a:t>Matching rows of a table with other rows from the same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4" name="Title 3">
            <a:extLst>
              <a:ext uri="{FF2B5EF4-FFF2-40B4-BE49-F238E27FC236}">
                <a16:creationId xmlns:a16="http://schemas.microsoft.com/office/drawing/2014/main" id="{32C14AD1-2DBB-4F4A-8D00-5F51B9C13E79}"/>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1479401-C1C9-7F45-9ACE-4447DBC356ED}"/>
              </a:ext>
            </a:extLst>
          </p:cNvPr>
          <p:cNvSpPr>
            <a:spLocks noGrp="1"/>
          </p:cNvSpPr>
          <p:nvPr>
            <p:ph type="sldNum" sz="quarter" idx="12"/>
          </p:nvPr>
        </p:nvSpPr>
        <p:spPr/>
        <p:txBody>
          <a:bodyPr/>
          <a:lstStyle/>
          <a:p>
            <a:fld id="{E012F146-47F9-A646-B182-8CC39B8AD32B}" type="slidenum">
              <a:rPr lang="x-none" smtClean="0"/>
              <a:pPr/>
              <a:t>8</a:t>
            </a:fld>
            <a:endParaRPr lang="x-none"/>
          </a:p>
        </p:txBody>
      </p:sp>
      <p:sp>
        <p:nvSpPr>
          <p:cNvPr id="51" name="楕円 39">
            <a:extLst>
              <a:ext uri="{FF2B5EF4-FFF2-40B4-BE49-F238E27FC236}">
                <a16:creationId xmlns:a16="http://schemas.microsoft.com/office/drawing/2014/main" id="{5FCE4B65-BA5C-E44A-8D29-AA56A1659943}"/>
              </a:ext>
            </a:extLst>
          </p:cNvPr>
          <p:cNvSpPr/>
          <p:nvPr/>
        </p:nvSpPr>
        <p:spPr>
          <a:xfrm>
            <a:off x="2929851"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J</a:t>
            </a: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Tree>
    <p:extLst>
      <p:ext uri="{BB962C8B-B14F-4D97-AF65-F5344CB8AC3E}">
        <p14:creationId xmlns:p14="http://schemas.microsoft.com/office/powerpoint/2010/main" val="391252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DC46C01-D053-3D45-A70B-B0A1E90A6CBE}"/>
              </a:ext>
            </a:extLst>
          </p:cNvPr>
          <p:cNvSpPr>
            <a:spLocks noGrp="1"/>
          </p:cNvSpPr>
          <p:nvPr>
            <p:ph type="title"/>
          </p:nvPr>
        </p:nvSpPr>
        <p:spPr/>
        <p:txBody>
          <a:bodyPr/>
          <a:lstStyle/>
          <a:p>
            <a:r>
              <a:rPr lang="en-VN" dirty="0"/>
              <a:t>Multi table query</a:t>
            </a:r>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9</a:t>
            </a:fld>
            <a:endParaRPr lang="x-none"/>
          </a:p>
        </p:txBody>
      </p:sp>
      <p:pic>
        <p:nvPicPr>
          <p:cNvPr id="66" name="Picture 4" descr="Noname.jpg">
            <a:extLst>
              <a:ext uri="{FF2B5EF4-FFF2-40B4-BE49-F238E27FC236}">
                <a16:creationId xmlns:a16="http://schemas.microsoft.com/office/drawing/2014/main" id="{8E50C376-F348-EC4C-9D1B-9F4ED85E16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542" y="1763042"/>
            <a:ext cx="6573329" cy="34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SQL JOINS">
            <a:extLst>
              <a:ext uri="{FF2B5EF4-FFF2-40B4-BE49-F238E27FC236}">
                <a16:creationId xmlns:a16="http://schemas.microsoft.com/office/drawing/2014/main" id="{99EF467E-EEB6-3842-99DD-FCEEE174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33" y="1253654"/>
            <a:ext cx="3671846" cy="485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98744"/>
      </p:ext>
    </p:extLst>
  </p:cSld>
  <p:clrMapOvr>
    <a:masterClrMapping/>
  </p:clrMapOvr>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12502</TotalTime>
  <Words>2797</Words>
  <Application>Microsoft Office PowerPoint</Application>
  <PresentationFormat>Widescreen</PresentationFormat>
  <Paragraphs>843</Paragraphs>
  <Slides>43</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Meiryo</vt:lpstr>
      <vt:lpstr>-apple-system</vt:lpstr>
      <vt:lpstr>Arial</vt:lpstr>
      <vt:lpstr>Arial</vt:lpstr>
      <vt:lpstr>BR Omega</vt:lpstr>
      <vt:lpstr>BR Omega VN</vt:lpstr>
      <vt:lpstr>Calibri</vt:lpstr>
      <vt:lpstr>Consolas</vt:lpstr>
      <vt:lpstr>Open Sans</vt:lpstr>
      <vt:lpstr>Segoe UI</vt:lpstr>
      <vt:lpstr>SFMono-Regular</vt:lpstr>
      <vt:lpstr>Tahoma</vt:lpstr>
      <vt:lpstr>Times New Roman</vt:lpstr>
      <vt:lpstr>ui-monospace</vt:lpstr>
      <vt:lpstr>urw-din</vt:lpstr>
      <vt:lpstr>Office Theme</vt:lpstr>
      <vt:lpstr>PowerPoint Presentation</vt:lpstr>
      <vt:lpstr>PowerPoint Presentation</vt:lpstr>
      <vt:lpstr>PowerPoint Presentation</vt:lpstr>
      <vt:lpstr>PowerPoint Presentation</vt:lpstr>
      <vt:lpstr>PowerPoint Presentation</vt:lpstr>
      <vt:lpstr>Aggregate Function</vt:lpstr>
      <vt:lpstr>Aggregate Function</vt:lpstr>
      <vt:lpstr>Multi table query</vt:lpstr>
      <vt:lpstr>Multi table query</vt:lpstr>
      <vt:lpstr>Multi table query</vt:lpstr>
      <vt:lpstr>Multi table using subquery</vt:lpstr>
      <vt:lpstr>PIVOT</vt:lpstr>
      <vt:lpstr>PowerPoint Presentation</vt:lpstr>
      <vt:lpstr>DB Module</vt:lpstr>
      <vt:lpstr>Dimensions</vt:lpstr>
      <vt:lpstr>Dimensions Exercise</vt:lpstr>
      <vt:lpstr>1. ANSWER</vt:lpstr>
      <vt:lpstr>Dimensions Exercise</vt:lpstr>
      <vt:lpstr>2.ANSWER</vt:lpstr>
      <vt:lpstr>Dimensions Exercise</vt:lpstr>
      <vt:lpstr>3.ANSWER</vt:lpstr>
      <vt:lpstr>Finance</vt:lpstr>
      <vt:lpstr>Finance Exercise</vt:lpstr>
      <vt:lpstr>4.ANSWER</vt:lpstr>
      <vt:lpstr>Inventory</vt:lpstr>
      <vt:lpstr>Inventory Exercise</vt:lpstr>
      <vt:lpstr>5.ANSWER</vt:lpstr>
      <vt:lpstr>Inventory Exercise</vt:lpstr>
      <vt:lpstr>6.ANSWER</vt:lpstr>
      <vt:lpstr>Internet Sales</vt:lpstr>
      <vt:lpstr>Inventory Exercise</vt:lpstr>
      <vt:lpstr>8.ANSWER</vt:lpstr>
      <vt:lpstr>Inventory Exercise</vt:lpstr>
      <vt:lpstr>9.ANSWER</vt:lpstr>
      <vt:lpstr>Reseller Sales</vt:lpstr>
      <vt:lpstr>Reseller Sales Exercise</vt:lpstr>
      <vt:lpstr>10.ANSWER</vt:lpstr>
      <vt:lpstr>PowerPoint Presentation</vt:lpstr>
      <vt:lpstr>1. Subquery vs Join</vt:lpstr>
      <vt:lpstr>2. Performance with Join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Do Phuc Dai</cp:lastModifiedBy>
  <cp:revision>164</cp:revision>
  <dcterms:created xsi:type="dcterms:W3CDTF">2021-11-26T03:15:35Z</dcterms:created>
  <dcterms:modified xsi:type="dcterms:W3CDTF">2023-11-30T06:48:23Z</dcterms:modified>
</cp:coreProperties>
</file>